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4" r:id="rId2"/>
    <p:sldMasterId id="2147483672" r:id="rId3"/>
    <p:sldMasterId id="2147483680" r:id="rId4"/>
    <p:sldMasterId id="2147483736" r:id="rId5"/>
    <p:sldMasterId id="2147483688" r:id="rId6"/>
    <p:sldMasterId id="2147483713" r:id="rId7"/>
  </p:sldMasterIdLst>
  <p:sldIdLst>
    <p:sldId id="264" r:id="rId8"/>
    <p:sldId id="305" r:id="rId9"/>
    <p:sldId id="304" r:id="rId10"/>
    <p:sldId id="303" r:id="rId11"/>
    <p:sldId id="306" r:id="rId12"/>
    <p:sldId id="307" r:id="rId13"/>
    <p:sldId id="308" r:id="rId14"/>
    <p:sldId id="309" r:id="rId15"/>
    <p:sldId id="310" r:id="rId16"/>
    <p:sldId id="318" r:id="rId17"/>
    <p:sldId id="319" r:id="rId18"/>
    <p:sldId id="321" r:id="rId19"/>
    <p:sldId id="322" r:id="rId20"/>
    <p:sldId id="323" r:id="rId21"/>
    <p:sldId id="333" r:id="rId22"/>
    <p:sldId id="334" r:id="rId23"/>
    <p:sldId id="317" r:id="rId24"/>
    <p:sldId id="320" r:id="rId25"/>
    <p:sldId id="311" r:id="rId26"/>
    <p:sldId id="324" r:id="rId27"/>
    <p:sldId id="312" r:id="rId28"/>
    <p:sldId id="313" r:id="rId29"/>
    <p:sldId id="325" r:id="rId30"/>
    <p:sldId id="314" r:id="rId31"/>
    <p:sldId id="315" r:id="rId32"/>
    <p:sldId id="326" r:id="rId33"/>
    <p:sldId id="327" r:id="rId34"/>
    <p:sldId id="328" r:id="rId35"/>
    <p:sldId id="329" r:id="rId36"/>
    <p:sldId id="330" r:id="rId37"/>
    <p:sldId id="331" r:id="rId38"/>
    <p:sldId id="316" r:id="rId39"/>
    <p:sldId id="33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0" autoAdjust="0"/>
    <p:restoredTop sz="92274" autoAdjust="0"/>
  </p:normalViewPr>
  <p:slideViewPr>
    <p:cSldViewPr snapToGrid="0" snapToObjects="1">
      <p:cViewPr varScale="1">
        <p:scale>
          <a:sx n="107" d="100"/>
          <a:sy n="107" d="100"/>
        </p:scale>
        <p:origin x="187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978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9/21/2017</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03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9/21/2017</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4534A80-8F0F-8B4A-B1EE-DA8BDE36D262}"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591662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79951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5913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281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9/21/2017</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438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04894"/>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10" name="Vertical Text Placeholder 2"/>
          <p:cNvSpPr>
            <a:spLocks noGrp="1"/>
          </p:cNvSpPr>
          <p:nvPr>
            <p:ph type="body" orient="vert" idx="1"/>
          </p:nvPr>
        </p:nvSpPr>
        <p:spPr>
          <a:xfrm>
            <a:off x="457200" y="2130456"/>
            <a:ext cx="8229600" cy="45259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12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899850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363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9/21/2017</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721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268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9994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9/21/2017</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9/21/2017</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9/21/2017</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55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9/21/2017</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innovativeusers.org/resources/clearinghouse.html" TargetMode="External"/><Relationship Id="rId2" Type="http://schemas.openxmlformats.org/officeDocument/2006/relationships/hyperlink" Target="http://listserv.iii.com/read/?forum=sierra" TargetMode="External"/><Relationship Id="rId1" Type="http://schemas.openxmlformats.org/officeDocument/2006/relationships/slideLayout" Target="../slideLayouts/slideLayout35.xml"/><Relationship Id="rId5" Type="http://schemas.openxmlformats.org/officeDocument/2006/relationships/hyperlink" Target="http://innovativeusers.org/index.php/conferences/search-presentations.html" TargetMode="External"/><Relationship Id="rId4" Type="http://schemas.openxmlformats.org/officeDocument/2006/relationships/hyperlink" Target="http://innovativeusers.org/index.php/iug-forum/sierra-millennium-encore.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hyperlink" Target="mailto:Leigh.duncan@wright.edu"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mbria" panose="02040503050406030204" pitchFamily="18" charset="0"/>
              </a:rPr>
              <a:t>Building an SQL Query Repository</a:t>
            </a:r>
            <a:endParaRPr lang="en-US" dirty="0">
              <a:latin typeface="Cambria" panose="02040503050406030204" pitchFamily="18" charset="0"/>
            </a:endParaRPr>
          </a:p>
        </p:txBody>
      </p:sp>
      <p:sp>
        <p:nvSpPr>
          <p:cNvPr id="3" name="Subtitle 2"/>
          <p:cNvSpPr>
            <a:spLocks noGrp="1"/>
          </p:cNvSpPr>
          <p:nvPr>
            <p:ph type="subTitle" idx="1"/>
          </p:nvPr>
        </p:nvSpPr>
        <p:spPr>
          <a:xfrm>
            <a:off x="1371600" y="3331029"/>
            <a:ext cx="6400800" cy="1192345"/>
          </a:xfrm>
        </p:spPr>
        <p:txBody>
          <a:bodyPr>
            <a:normAutofit/>
          </a:bodyPr>
          <a:lstStyle/>
          <a:p>
            <a:r>
              <a:rPr lang="en-US" dirty="0" smtClean="0"/>
              <a:t>Leigh Duncan</a:t>
            </a:r>
          </a:p>
          <a:p>
            <a:r>
              <a:rPr lang="en-US" sz="2400" dirty="0" smtClean="0"/>
              <a:t>2017 OH-IUG</a:t>
            </a:r>
          </a:p>
          <a:p>
            <a:endParaRPr lang="en-US" dirty="0"/>
          </a:p>
        </p:txBody>
      </p:sp>
    </p:spTree>
    <p:extLst>
      <p:ext uri="{BB962C8B-B14F-4D97-AF65-F5344CB8AC3E}">
        <p14:creationId xmlns:p14="http://schemas.microsoft.com/office/powerpoint/2010/main" val="164926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Sierra Views</a:t>
            </a:r>
            <a:endParaRPr lang="en-US" dirty="0">
              <a:latin typeface="Cambria" panose="02040503050406030204" pitchFamily="18" charset="0"/>
            </a:endParaRPr>
          </a:p>
        </p:txBody>
      </p:sp>
      <p:sp>
        <p:nvSpPr>
          <p:cNvPr id="5" name="TextBox 4"/>
          <p:cNvSpPr txBox="1"/>
          <p:nvPr/>
        </p:nvSpPr>
        <p:spPr>
          <a:xfrm>
            <a:off x="121298" y="1472566"/>
            <a:ext cx="2948474" cy="830997"/>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Examine the fields and data:</a:t>
            </a:r>
            <a:endParaRPr lang="en-US"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2996106" y="1269060"/>
            <a:ext cx="5690694" cy="4702532"/>
          </a:xfrm>
          <a:prstGeom prst="rect">
            <a:avLst/>
          </a:prstGeom>
          <a:ln>
            <a:solidFill>
              <a:schemeClr val="bg1">
                <a:lumMod val="75000"/>
              </a:schemeClr>
            </a:solidFill>
          </a:ln>
        </p:spPr>
      </p:pic>
    </p:spTree>
    <p:extLst>
      <p:ext uri="{BB962C8B-B14F-4D97-AF65-F5344CB8AC3E}">
        <p14:creationId xmlns:p14="http://schemas.microsoft.com/office/powerpoint/2010/main" val="230913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Sierra Views</a:t>
            </a:r>
            <a:endParaRPr lang="en-US" dirty="0">
              <a:latin typeface="Cambria" panose="02040503050406030204" pitchFamily="18" charset="0"/>
            </a:endParaRPr>
          </a:p>
        </p:txBody>
      </p:sp>
      <p:sp>
        <p:nvSpPr>
          <p:cNvPr id="5" name="TextBox 4"/>
          <p:cNvSpPr txBox="1"/>
          <p:nvPr/>
        </p:nvSpPr>
        <p:spPr>
          <a:xfrm>
            <a:off x="121298" y="1472566"/>
            <a:ext cx="2948474" cy="1200329"/>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Easily export the data in a variety of formats:</a:t>
            </a:r>
            <a:endParaRPr lang="en-US" dirty="0">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2963053" y="1208509"/>
            <a:ext cx="5713232" cy="4725760"/>
          </a:xfrm>
          <a:prstGeom prst="rect">
            <a:avLst/>
          </a:prstGeom>
          <a:ln>
            <a:solidFill>
              <a:schemeClr val="bg1">
                <a:lumMod val="75000"/>
              </a:schemeClr>
            </a:solidFill>
          </a:ln>
        </p:spPr>
      </p:pic>
      <p:sp>
        <p:nvSpPr>
          <p:cNvPr id="6" name="Rectangle 5"/>
          <p:cNvSpPr/>
          <p:nvPr/>
        </p:nvSpPr>
        <p:spPr>
          <a:xfrm>
            <a:off x="5756988" y="2192694"/>
            <a:ext cx="522514" cy="28924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53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Queries</a:t>
            </a:r>
            <a:endParaRPr lang="en-US" dirty="0">
              <a:latin typeface="Cambria" panose="02040503050406030204" pitchFamily="18" charset="0"/>
            </a:endParaRPr>
          </a:p>
        </p:txBody>
      </p:sp>
      <p:sp>
        <p:nvSpPr>
          <p:cNvPr id="5" name="TextBox 4"/>
          <p:cNvSpPr txBox="1"/>
          <p:nvPr/>
        </p:nvSpPr>
        <p:spPr>
          <a:xfrm>
            <a:off x="121297" y="1241733"/>
            <a:ext cx="8490857" cy="461665"/>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Use the Query Editor to edit existing queries:</a:t>
            </a:r>
            <a:endParaRPr lang="en-US"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933062" y="1927695"/>
            <a:ext cx="7072604" cy="4028603"/>
          </a:xfrm>
          <a:prstGeom prst="rect">
            <a:avLst/>
          </a:prstGeom>
          <a:ln>
            <a:solidFill>
              <a:schemeClr val="bg1">
                <a:lumMod val="65000"/>
              </a:schemeClr>
            </a:solidFill>
          </a:ln>
        </p:spPr>
      </p:pic>
    </p:spTree>
    <p:extLst>
      <p:ext uri="{BB962C8B-B14F-4D97-AF65-F5344CB8AC3E}">
        <p14:creationId xmlns:p14="http://schemas.microsoft.com/office/powerpoint/2010/main" val="404630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Queries</a:t>
            </a:r>
            <a:endParaRPr lang="en-US" dirty="0">
              <a:latin typeface="Cambria" panose="02040503050406030204" pitchFamily="18" charset="0"/>
            </a:endParaRPr>
          </a:p>
        </p:txBody>
      </p:sp>
      <p:sp>
        <p:nvSpPr>
          <p:cNvPr id="5" name="TextBox 4"/>
          <p:cNvSpPr txBox="1"/>
          <p:nvPr/>
        </p:nvSpPr>
        <p:spPr>
          <a:xfrm>
            <a:off x="121297" y="1241733"/>
            <a:ext cx="2743201" cy="1569660"/>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Use the Query Builder to create a new query:</a:t>
            </a:r>
            <a:endParaRPr lang="en-US" dirty="0">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2936227" y="1185749"/>
            <a:ext cx="5909193" cy="4884668"/>
          </a:xfrm>
          <a:prstGeom prst="rect">
            <a:avLst/>
          </a:prstGeom>
          <a:ln>
            <a:solidFill>
              <a:schemeClr val="bg1">
                <a:lumMod val="65000"/>
              </a:schemeClr>
            </a:solidFill>
          </a:ln>
        </p:spPr>
      </p:pic>
    </p:spTree>
    <p:extLst>
      <p:ext uri="{BB962C8B-B14F-4D97-AF65-F5344CB8AC3E}">
        <p14:creationId xmlns:p14="http://schemas.microsoft.com/office/powerpoint/2010/main" val="257428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Queries</a:t>
            </a:r>
            <a:endParaRPr lang="en-US" dirty="0">
              <a:latin typeface="Cambria" panose="02040503050406030204" pitchFamily="18" charset="0"/>
            </a:endParaRPr>
          </a:p>
        </p:txBody>
      </p:sp>
      <p:sp>
        <p:nvSpPr>
          <p:cNvPr id="5" name="TextBox 4"/>
          <p:cNvSpPr txBox="1"/>
          <p:nvPr/>
        </p:nvSpPr>
        <p:spPr>
          <a:xfrm>
            <a:off x="121297" y="1241733"/>
            <a:ext cx="8649479" cy="461665"/>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Save your queries and group in folders:</a:t>
            </a:r>
            <a:endParaRPr lang="en-US"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874356" y="1784187"/>
            <a:ext cx="7000681" cy="4036825"/>
          </a:xfrm>
          <a:prstGeom prst="rect">
            <a:avLst/>
          </a:prstGeom>
          <a:ln>
            <a:solidFill>
              <a:schemeClr val="bg1">
                <a:lumMod val="65000"/>
              </a:schemeClr>
            </a:solidFill>
          </a:ln>
        </p:spPr>
      </p:pic>
    </p:spTree>
    <p:extLst>
      <p:ext uri="{BB962C8B-B14F-4D97-AF65-F5344CB8AC3E}">
        <p14:creationId xmlns:p14="http://schemas.microsoft.com/office/powerpoint/2010/main" val="126535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Queries</a:t>
            </a:r>
            <a:endParaRPr lang="en-US" dirty="0">
              <a:latin typeface="Cambria" panose="02040503050406030204" pitchFamily="18" charset="0"/>
            </a:endParaRPr>
          </a:p>
        </p:txBody>
      </p:sp>
      <p:sp>
        <p:nvSpPr>
          <p:cNvPr id="5" name="TextBox 4"/>
          <p:cNvSpPr txBox="1"/>
          <p:nvPr/>
        </p:nvSpPr>
        <p:spPr>
          <a:xfrm>
            <a:off x="121297" y="1241733"/>
            <a:ext cx="8649479" cy="461665"/>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Share in the </a:t>
            </a:r>
            <a:r>
              <a:rPr lang="en-US" sz="2400" dirty="0" err="1" smtClean="0">
                <a:latin typeface="Cambria" panose="02040503050406030204" pitchFamily="18" charset="0"/>
              </a:rPr>
              <a:t>Navicat</a:t>
            </a:r>
            <a:r>
              <a:rPr lang="en-US" sz="2400" dirty="0" smtClean="0">
                <a:latin typeface="Cambria" panose="02040503050406030204" pitchFamily="18" charset="0"/>
              </a:rPr>
              <a:t> Cloud for collaboration</a:t>
            </a:r>
            <a:endParaRPr lang="en-US" dirty="0">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1268962" y="1722462"/>
            <a:ext cx="6254037" cy="4316388"/>
          </a:xfrm>
          <a:prstGeom prst="rect">
            <a:avLst/>
          </a:prstGeom>
          <a:ln>
            <a:solidFill>
              <a:schemeClr val="bg1">
                <a:lumMod val="65000"/>
              </a:schemeClr>
            </a:solidFill>
          </a:ln>
        </p:spPr>
      </p:pic>
      <p:sp>
        <p:nvSpPr>
          <p:cNvPr id="6" name="Rectangle 5"/>
          <p:cNvSpPr/>
          <p:nvPr/>
        </p:nvSpPr>
        <p:spPr>
          <a:xfrm>
            <a:off x="1357798" y="2635898"/>
            <a:ext cx="1198789" cy="90040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98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Queries</a:t>
            </a:r>
            <a:endParaRPr lang="en-US" dirty="0">
              <a:latin typeface="Cambria" panose="02040503050406030204" pitchFamily="18" charset="0"/>
            </a:endParaRPr>
          </a:p>
        </p:txBody>
      </p:sp>
      <p:sp>
        <p:nvSpPr>
          <p:cNvPr id="5" name="TextBox 4"/>
          <p:cNvSpPr txBox="1"/>
          <p:nvPr/>
        </p:nvSpPr>
        <p:spPr>
          <a:xfrm>
            <a:off x="177282" y="1260953"/>
            <a:ext cx="8649479" cy="461665"/>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Invite collaborators as Administrators, Members, or Guests</a:t>
            </a:r>
            <a:endParaRPr lang="en-US"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387" y="2065978"/>
            <a:ext cx="4996667" cy="3989275"/>
          </a:xfrm>
          <a:prstGeom prst="rect">
            <a:avLst/>
          </a:prstGeom>
        </p:spPr>
      </p:pic>
    </p:spTree>
    <p:extLst>
      <p:ext uri="{BB962C8B-B14F-4D97-AF65-F5344CB8AC3E}">
        <p14:creationId xmlns:p14="http://schemas.microsoft.com/office/powerpoint/2010/main" val="322936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Collecting Queries</a:t>
            </a:r>
            <a:endParaRPr lang="en-US" dirty="0">
              <a:latin typeface="Cambria" panose="02040503050406030204" pitchFamily="18" charset="0"/>
            </a:endParaRPr>
          </a:p>
        </p:txBody>
      </p:sp>
      <p:sp>
        <p:nvSpPr>
          <p:cNvPr id="5" name="TextBox 4"/>
          <p:cNvSpPr txBox="1"/>
          <p:nvPr/>
        </p:nvSpPr>
        <p:spPr>
          <a:xfrm>
            <a:off x="121297" y="1472566"/>
            <a:ext cx="8705461" cy="4401205"/>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Where to find existing queries:</a:t>
            </a:r>
            <a:endParaRPr lang="en-US" sz="2400" dirty="0">
              <a:latin typeface="Cambria" panose="02040503050406030204" pitchFamily="18" charset="0"/>
            </a:endParaRPr>
          </a:p>
          <a:p>
            <a:pPr marL="914400" lvl="1" indent="-457200">
              <a:buFont typeface="+mj-lt"/>
              <a:buAutoNum type="arabicPeriod"/>
            </a:pPr>
            <a:r>
              <a:rPr lang="en-US" sz="2400" dirty="0" smtClean="0">
                <a:latin typeface="Cambria" panose="02040503050406030204" pitchFamily="18" charset="0"/>
              </a:rPr>
              <a:t>Sierra Listserv: </a:t>
            </a:r>
          </a:p>
          <a:p>
            <a:pPr lvl="2"/>
            <a:r>
              <a:rPr lang="en-US" dirty="0">
                <a:hlinkClick r:id="rId2"/>
              </a:rPr>
              <a:t>http://listserv.iii.com/read/?</a:t>
            </a:r>
            <a:r>
              <a:rPr lang="en-US" dirty="0" smtClean="0">
                <a:hlinkClick r:id="rId2"/>
              </a:rPr>
              <a:t>forum=sierra</a:t>
            </a:r>
            <a:endParaRPr lang="en-US" dirty="0" smtClean="0"/>
          </a:p>
          <a:p>
            <a:pPr marL="914400" lvl="1" indent="-457200">
              <a:buFont typeface="+mj-lt"/>
              <a:buAutoNum type="arabicPeriod"/>
            </a:pPr>
            <a:r>
              <a:rPr lang="en-US" sz="2400" dirty="0" smtClean="0">
                <a:latin typeface="Cambria" panose="02040503050406030204" pitchFamily="18" charset="0"/>
              </a:rPr>
              <a:t>IUG Clearinghouse:</a:t>
            </a:r>
          </a:p>
          <a:p>
            <a:pPr lvl="2"/>
            <a:r>
              <a:rPr lang="en-US" dirty="0">
                <a:hlinkClick r:id="rId3"/>
              </a:rPr>
              <a:t>http://innovativeusers.org/resources/clearinghouse.html</a:t>
            </a:r>
            <a:endParaRPr lang="en-US" dirty="0" smtClean="0">
              <a:latin typeface="Cambria" panose="02040503050406030204" pitchFamily="18" charset="0"/>
            </a:endParaRPr>
          </a:p>
          <a:p>
            <a:pPr marL="914400" lvl="1" indent="-457200">
              <a:buFont typeface="+mj-lt"/>
              <a:buAutoNum type="arabicPeriod"/>
            </a:pPr>
            <a:r>
              <a:rPr lang="en-US" sz="2400" dirty="0" smtClean="0">
                <a:latin typeface="Cambria" panose="02040503050406030204" pitchFamily="18" charset="0"/>
              </a:rPr>
              <a:t>IUG Forums:</a:t>
            </a:r>
          </a:p>
          <a:p>
            <a:pPr lvl="2"/>
            <a:r>
              <a:rPr lang="en-US" dirty="0">
                <a:latin typeface="Cambria" panose="02040503050406030204" pitchFamily="18" charset="0"/>
                <a:hlinkClick r:id="rId4"/>
              </a:rPr>
              <a:t>http://</a:t>
            </a:r>
            <a:r>
              <a:rPr lang="en-US" dirty="0" smtClean="0">
                <a:latin typeface="Cambria" panose="02040503050406030204" pitchFamily="18" charset="0"/>
                <a:hlinkClick r:id="rId4"/>
              </a:rPr>
              <a:t>innovativeusers.org/index.php/iug-forum/sierra-millennium-encore.html</a:t>
            </a:r>
            <a:r>
              <a:rPr lang="en-US" dirty="0" smtClean="0">
                <a:latin typeface="Cambria" panose="02040503050406030204" pitchFamily="18" charset="0"/>
              </a:rPr>
              <a:t> </a:t>
            </a:r>
          </a:p>
          <a:p>
            <a:pPr marL="914400" lvl="1" indent="-457200">
              <a:buFont typeface="+mj-lt"/>
              <a:buAutoNum type="arabicPeriod"/>
            </a:pPr>
            <a:r>
              <a:rPr lang="en-US" sz="2400" dirty="0" smtClean="0">
                <a:latin typeface="Cambria" panose="02040503050406030204" pitchFamily="18" charset="0"/>
              </a:rPr>
              <a:t>IUG Presentations:</a:t>
            </a:r>
          </a:p>
          <a:p>
            <a:pPr lvl="2"/>
            <a:r>
              <a:rPr lang="en-US" dirty="0">
                <a:latin typeface="Cambria" panose="02040503050406030204" pitchFamily="18" charset="0"/>
                <a:hlinkClick r:id="rId5"/>
              </a:rPr>
              <a:t>http://</a:t>
            </a:r>
            <a:r>
              <a:rPr lang="en-US" dirty="0" smtClean="0">
                <a:latin typeface="Cambria" panose="02040503050406030204" pitchFamily="18" charset="0"/>
                <a:hlinkClick r:id="rId5"/>
              </a:rPr>
              <a:t>innovativeusers.org/index.php/conferences/search-presentations.html</a:t>
            </a:r>
            <a:r>
              <a:rPr lang="en-US" dirty="0" smtClean="0">
                <a:latin typeface="Cambria" panose="02040503050406030204" pitchFamily="18" charset="0"/>
              </a:rPr>
              <a:t> </a:t>
            </a:r>
          </a:p>
          <a:p>
            <a:pPr marL="914400" lvl="1" indent="-457200">
              <a:buFont typeface="+mj-lt"/>
              <a:buAutoNum type="arabicPeriod"/>
            </a:pPr>
            <a:r>
              <a:rPr lang="en-US" sz="2400" dirty="0" smtClean="0">
                <a:latin typeface="Cambria" panose="02040503050406030204" pitchFamily="18" charset="0"/>
              </a:rPr>
              <a:t>Sierra Manual examples: </a:t>
            </a:r>
          </a:p>
          <a:p>
            <a:pPr lvl="2"/>
            <a:r>
              <a:rPr lang="en-US" dirty="0" smtClean="0">
                <a:latin typeface="Cambria" panose="02040503050406030204" pitchFamily="18" charset="0"/>
              </a:rPr>
              <a:t>Sierra Direct SQL Access &gt; Query Examples</a:t>
            </a:r>
            <a:endParaRPr lang="en-US" dirty="0">
              <a:latin typeface="Cambria" panose="02040503050406030204" pitchFamily="18" charset="0"/>
            </a:endParaRPr>
          </a:p>
        </p:txBody>
      </p:sp>
    </p:spTree>
    <p:extLst>
      <p:ext uri="{BB962C8B-B14F-4D97-AF65-F5344CB8AC3E}">
        <p14:creationId xmlns:p14="http://schemas.microsoft.com/office/powerpoint/2010/main" val="754796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Collecting Queries</a:t>
            </a:r>
            <a:endParaRPr lang="en-US" dirty="0">
              <a:latin typeface="Cambria" panose="02040503050406030204" pitchFamily="18" charset="0"/>
            </a:endParaRPr>
          </a:p>
        </p:txBody>
      </p:sp>
      <p:sp>
        <p:nvSpPr>
          <p:cNvPr id="5" name="TextBox 4"/>
          <p:cNvSpPr txBox="1"/>
          <p:nvPr/>
        </p:nvSpPr>
        <p:spPr>
          <a:xfrm>
            <a:off x="121297" y="1472566"/>
            <a:ext cx="8705461" cy="3139321"/>
          </a:xfrm>
          <a:prstGeom prst="rect">
            <a:avLst/>
          </a:prstGeom>
          <a:noFill/>
        </p:spPr>
        <p:txBody>
          <a:bodyPr wrap="square" rtlCol="0">
            <a:spAutoFit/>
          </a:bodyPr>
          <a:lstStyle/>
          <a:p>
            <a:pPr marL="914400" lvl="1" indent="-457200">
              <a:spcAft>
                <a:spcPts val="1200"/>
              </a:spcAft>
              <a:buFont typeface="+mj-lt"/>
              <a:buAutoNum type="arabicPeriod"/>
            </a:pPr>
            <a:r>
              <a:rPr lang="en-US" sz="2400" dirty="0" smtClean="0">
                <a:latin typeface="Cambria" panose="02040503050406030204" pitchFamily="18" charset="0"/>
              </a:rPr>
              <a:t>Would the data collected by the query be useful for my library?</a:t>
            </a:r>
          </a:p>
          <a:p>
            <a:pPr marL="914400" lvl="1" indent="-457200">
              <a:spcAft>
                <a:spcPts val="1200"/>
              </a:spcAft>
              <a:buFont typeface="+mj-lt"/>
              <a:buAutoNum type="arabicPeriod"/>
            </a:pPr>
            <a:r>
              <a:rPr lang="en-US" sz="2400" dirty="0" smtClean="0">
                <a:latin typeface="Cambria" panose="02040503050406030204" pitchFamily="18" charset="0"/>
              </a:rPr>
              <a:t>Determine which staff would use the information and ask if they want further customizations</a:t>
            </a:r>
          </a:p>
          <a:p>
            <a:pPr marL="914400" lvl="1" indent="-457200">
              <a:spcAft>
                <a:spcPts val="1200"/>
              </a:spcAft>
              <a:buFont typeface="+mj-lt"/>
              <a:buAutoNum type="arabicPeriod"/>
            </a:pPr>
            <a:r>
              <a:rPr lang="en-US" sz="2400" dirty="0" smtClean="0">
                <a:latin typeface="Cambria" panose="02040503050406030204" pitchFamily="18" charset="0"/>
              </a:rPr>
              <a:t>Copy the query and paste it into the Query Editor in </a:t>
            </a:r>
            <a:r>
              <a:rPr lang="en-US" sz="2400" dirty="0" err="1" smtClean="0">
                <a:latin typeface="Cambria" panose="02040503050406030204" pitchFamily="18" charset="0"/>
              </a:rPr>
              <a:t>Navicat</a:t>
            </a:r>
            <a:endParaRPr lang="en-US" sz="2400" dirty="0" smtClean="0">
              <a:latin typeface="Cambria" panose="02040503050406030204" pitchFamily="18" charset="0"/>
            </a:endParaRPr>
          </a:p>
          <a:p>
            <a:pPr marL="914400" lvl="1" indent="-457200">
              <a:spcAft>
                <a:spcPts val="1200"/>
              </a:spcAft>
              <a:buFont typeface="+mj-lt"/>
              <a:buAutoNum type="arabicPeriod"/>
            </a:pPr>
            <a:r>
              <a:rPr lang="en-US" sz="2400" dirty="0" smtClean="0">
                <a:latin typeface="Cambria" panose="02040503050406030204" pitchFamily="18" charset="0"/>
              </a:rPr>
              <a:t>Save in the </a:t>
            </a:r>
            <a:r>
              <a:rPr lang="en-US" sz="2400" i="1" dirty="0" smtClean="0">
                <a:latin typeface="Cambria" panose="02040503050406030204" pitchFamily="18" charset="0"/>
              </a:rPr>
              <a:t>To Be Customized </a:t>
            </a:r>
            <a:r>
              <a:rPr lang="en-US" sz="2400" dirty="0" smtClean="0">
                <a:latin typeface="Cambria" panose="02040503050406030204" pitchFamily="18" charset="0"/>
              </a:rPr>
              <a:t>folder</a:t>
            </a:r>
            <a:endParaRPr lang="en-US" dirty="0">
              <a:latin typeface="Cambria" panose="02040503050406030204" pitchFamily="18" charset="0"/>
            </a:endParaRPr>
          </a:p>
        </p:txBody>
      </p:sp>
    </p:spTree>
    <p:extLst>
      <p:ext uri="{BB962C8B-B14F-4D97-AF65-F5344CB8AC3E}">
        <p14:creationId xmlns:p14="http://schemas.microsoft.com/office/powerpoint/2010/main" val="325710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Customizing Queries</a:t>
            </a:r>
            <a:endParaRPr lang="en-US" dirty="0">
              <a:latin typeface="Cambria" panose="02040503050406030204" pitchFamily="18" charset="0"/>
            </a:endParaRPr>
          </a:p>
        </p:txBody>
      </p:sp>
      <p:sp>
        <p:nvSpPr>
          <p:cNvPr id="6" name="TextBox 5"/>
          <p:cNvSpPr txBox="1"/>
          <p:nvPr/>
        </p:nvSpPr>
        <p:spPr>
          <a:xfrm>
            <a:off x="121297" y="1472566"/>
            <a:ext cx="8705461" cy="1354217"/>
          </a:xfrm>
          <a:prstGeom prst="rect">
            <a:avLst/>
          </a:prstGeom>
          <a:noFill/>
        </p:spPr>
        <p:txBody>
          <a:bodyPr wrap="square" rtlCol="0">
            <a:spAutoFit/>
          </a:bodyPr>
          <a:lstStyle/>
          <a:p>
            <a:pPr marL="914400" lvl="1" indent="-457200">
              <a:spcAft>
                <a:spcPts val="1200"/>
              </a:spcAft>
              <a:buFont typeface="+mj-lt"/>
              <a:buAutoNum type="arabicPeriod"/>
            </a:pPr>
            <a:r>
              <a:rPr lang="en-US" sz="2400" dirty="0" smtClean="0">
                <a:latin typeface="Cambria" panose="02040503050406030204" pitchFamily="18" charset="0"/>
              </a:rPr>
              <a:t>Copy and paste the existing query into the Query Editor</a:t>
            </a:r>
            <a:endParaRPr lang="en-US" sz="2400" dirty="0">
              <a:latin typeface="Cambria" panose="02040503050406030204" pitchFamily="18" charset="0"/>
            </a:endParaRPr>
          </a:p>
          <a:p>
            <a:pPr marL="914400" lvl="1" indent="-457200">
              <a:spcAft>
                <a:spcPts val="1200"/>
              </a:spcAft>
              <a:buFont typeface="+mj-lt"/>
              <a:buAutoNum type="arabicPeriod"/>
            </a:pPr>
            <a:r>
              <a:rPr lang="en-US" sz="2400" dirty="0" smtClean="0">
                <a:latin typeface="Cambria" panose="02040503050406030204" pitchFamily="18" charset="0"/>
              </a:rPr>
              <a:t>Replace library-specific data, such as location codes or user names:</a:t>
            </a:r>
          </a:p>
        </p:txBody>
      </p:sp>
      <p:grpSp>
        <p:nvGrpSpPr>
          <p:cNvPr id="10" name="Group 9"/>
          <p:cNvGrpSpPr/>
          <p:nvPr/>
        </p:nvGrpSpPr>
        <p:grpSpPr>
          <a:xfrm>
            <a:off x="387608" y="3058244"/>
            <a:ext cx="8439150" cy="2829373"/>
            <a:chOff x="352425" y="2451754"/>
            <a:chExt cx="8439150" cy="2829373"/>
          </a:xfrm>
        </p:grpSpPr>
        <p:pic>
          <p:nvPicPr>
            <p:cNvPr id="7" name="Picture 6"/>
            <p:cNvPicPr>
              <a:picLocks noChangeAspect="1"/>
            </p:cNvPicPr>
            <p:nvPr/>
          </p:nvPicPr>
          <p:blipFill>
            <a:blip r:embed="rId2"/>
            <a:stretch>
              <a:fillRect/>
            </a:stretch>
          </p:blipFill>
          <p:spPr>
            <a:xfrm>
              <a:off x="352425" y="2451754"/>
              <a:ext cx="8439150" cy="2667000"/>
            </a:xfrm>
            <a:prstGeom prst="rect">
              <a:avLst/>
            </a:prstGeom>
            <a:ln>
              <a:solidFill>
                <a:schemeClr val="bg1">
                  <a:lumMod val="65000"/>
                </a:schemeClr>
              </a:solidFill>
            </a:ln>
          </p:spPr>
        </p:pic>
        <p:cxnSp>
          <p:nvCxnSpPr>
            <p:cNvPr id="9" name="Straight Arrow Connector 8"/>
            <p:cNvCxnSpPr/>
            <p:nvPr/>
          </p:nvCxnSpPr>
          <p:spPr>
            <a:xfrm flipH="1" flipV="1">
              <a:off x="3097763" y="4777273"/>
              <a:ext cx="755780" cy="5038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94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Goals</a:t>
            </a:r>
            <a:endParaRPr lang="en-US" dirty="0">
              <a:latin typeface="Cambria" panose="02040503050406030204" pitchFamily="18" charset="0"/>
            </a:endParaRPr>
          </a:p>
        </p:txBody>
      </p:sp>
      <p:sp>
        <p:nvSpPr>
          <p:cNvPr id="4" name="TextBox 3"/>
          <p:cNvSpPr txBox="1"/>
          <p:nvPr/>
        </p:nvSpPr>
        <p:spPr>
          <a:xfrm>
            <a:off x="587829" y="1799137"/>
            <a:ext cx="7912359" cy="366254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latin typeface="Cambria" panose="02040503050406030204" pitchFamily="18" charset="0"/>
              </a:rPr>
              <a:t>Work with Library Staff to determine information needs</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Look at current reporting processes and decide what could be automated or improved</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Study the Sierra DNA to learn the new information available </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Work with Library Web Developers to create queries and make information available to staff</a:t>
            </a:r>
          </a:p>
          <a:p>
            <a:pPr lvl="1"/>
            <a:endParaRPr lang="en-US" sz="2400" dirty="0">
              <a:latin typeface="Cambria" panose="02040503050406030204" pitchFamily="18" charset="0"/>
            </a:endParaRPr>
          </a:p>
        </p:txBody>
      </p:sp>
    </p:spTree>
    <p:extLst>
      <p:ext uri="{BB962C8B-B14F-4D97-AF65-F5344CB8AC3E}">
        <p14:creationId xmlns:p14="http://schemas.microsoft.com/office/powerpoint/2010/main" val="172800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Customizing Queries</a:t>
            </a:r>
            <a:endParaRPr lang="en-US" dirty="0">
              <a:latin typeface="Cambria" panose="02040503050406030204" pitchFamily="18" charset="0"/>
            </a:endParaRPr>
          </a:p>
        </p:txBody>
      </p:sp>
      <p:sp>
        <p:nvSpPr>
          <p:cNvPr id="6" name="TextBox 5"/>
          <p:cNvSpPr txBox="1"/>
          <p:nvPr/>
        </p:nvSpPr>
        <p:spPr>
          <a:xfrm>
            <a:off x="219269" y="1165373"/>
            <a:ext cx="8705461" cy="461665"/>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Run the query and look for errors:</a:t>
            </a:r>
          </a:p>
        </p:txBody>
      </p:sp>
      <p:pic>
        <p:nvPicPr>
          <p:cNvPr id="3" name="Picture 2"/>
          <p:cNvPicPr>
            <a:picLocks noChangeAspect="1"/>
          </p:cNvPicPr>
          <p:nvPr/>
        </p:nvPicPr>
        <p:blipFill>
          <a:blip r:embed="rId2"/>
          <a:stretch>
            <a:fillRect/>
          </a:stretch>
        </p:blipFill>
        <p:spPr>
          <a:xfrm>
            <a:off x="1186396" y="1703857"/>
            <a:ext cx="6771205" cy="4225293"/>
          </a:xfrm>
          <a:prstGeom prst="rect">
            <a:avLst/>
          </a:prstGeom>
        </p:spPr>
      </p:pic>
      <p:cxnSp>
        <p:nvCxnSpPr>
          <p:cNvPr id="9" name="Straight Arrow Connector 8"/>
          <p:cNvCxnSpPr/>
          <p:nvPr/>
        </p:nvCxnSpPr>
        <p:spPr>
          <a:xfrm flipH="1">
            <a:off x="2696548" y="5677223"/>
            <a:ext cx="137159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068147" y="4917233"/>
            <a:ext cx="4068147" cy="923330"/>
          </a:xfrm>
          <a:prstGeom prst="rect">
            <a:avLst/>
          </a:prstGeom>
          <a:noFill/>
          <a:ln>
            <a:solidFill>
              <a:schemeClr val="tx1"/>
            </a:solidFill>
          </a:ln>
        </p:spPr>
        <p:txBody>
          <a:bodyPr wrap="square" rtlCol="0">
            <a:spAutoFit/>
          </a:bodyPr>
          <a:lstStyle/>
          <a:p>
            <a:r>
              <a:rPr lang="en-US" dirty="0" smtClean="0"/>
              <a:t>Message shows an error near Line 7 . . . Upon inspection, there is a missing comma at the end of Line 6</a:t>
            </a:r>
            <a:endParaRPr lang="en-US" dirty="0"/>
          </a:p>
        </p:txBody>
      </p:sp>
      <p:cxnSp>
        <p:nvCxnSpPr>
          <p:cNvPr id="10" name="Straight Arrow Connector 9"/>
          <p:cNvCxnSpPr/>
          <p:nvPr/>
        </p:nvCxnSpPr>
        <p:spPr>
          <a:xfrm flipH="1" flipV="1">
            <a:off x="3977953" y="3067762"/>
            <a:ext cx="817982" cy="18494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13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So Much Work . . . So Little Time</a:t>
            </a:r>
            <a:endParaRPr lang="en-US" dirty="0">
              <a:latin typeface="Cambria" panose="02040503050406030204" pitchFamily="18" charset="0"/>
            </a:endParaRPr>
          </a:p>
        </p:txBody>
      </p:sp>
      <p:sp>
        <p:nvSpPr>
          <p:cNvPr id="5" name="TextBox 4"/>
          <p:cNvSpPr txBox="1"/>
          <p:nvPr/>
        </p:nvSpPr>
        <p:spPr>
          <a:xfrm>
            <a:off x="121297" y="1285954"/>
            <a:ext cx="8705461" cy="830997"/>
          </a:xfrm>
          <a:prstGeom prst="rect">
            <a:avLst/>
          </a:prstGeom>
          <a:noFill/>
        </p:spPr>
        <p:txBody>
          <a:bodyPr wrap="square" rtlCol="0">
            <a:spAutoFit/>
          </a:bodyPr>
          <a:lstStyle/>
          <a:p>
            <a:pPr lvl="1">
              <a:spcAft>
                <a:spcPts val="1200"/>
              </a:spcAft>
            </a:pPr>
            <a:r>
              <a:rPr lang="en-US" sz="2400" dirty="0">
                <a:latin typeface="Cambria" panose="02040503050406030204" pitchFamily="18" charset="0"/>
              </a:rPr>
              <a:t>T</a:t>
            </a:r>
            <a:r>
              <a:rPr lang="en-US" sz="2400" dirty="0" smtClean="0">
                <a:latin typeface="Cambria" panose="02040503050406030204" pitchFamily="18" charset="0"/>
              </a:rPr>
              <a:t>he “To Be Customized” folder . . . waiting for you when you have time to investigate </a:t>
            </a:r>
            <a:r>
              <a:rPr lang="en-US" sz="2400" smtClean="0">
                <a:latin typeface="Cambria" panose="02040503050406030204" pitchFamily="18" charset="0"/>
              </a:rPr>
              <a:t>and play</a:t>
            </a:r>
            <a:endParaRPr lang="en-US" dirty="0">
              <a:latin typeface="Cambria" panose="02040503050406030204" pitchFamily="18" charset="0"/>
            </a:endParaRPr>
          </a:p>
        </p:txBody>
      </p:sp>
      <p:pic>
        <p:nvPicPr>
          <p:cNvPr id="6" name="Picture 5"/>
          <p:cNvPicPr>
            <a:picLocks noChangeAspect="1"/>
          </p:cNvPicPr>
          <p:nvPr/>
        </p:nvPicPr>
        <p:blipFill>
          <a:blip r:embed="rId2"/>
          <a:stretch>
            <a:fillRect/>
          </a:stretch>
        </p:blipFill>
        <p:spPr>
          <a:xfrm>
            <a:off x="1432393" y="2303563"/>
            <a:ext cx="6083267" cy="3741247"/>
          </a:xfrm>
          <a:prstGeom prst="rect">
            <a:avLst/>
          </a:prstGeom>
          <a:ln>
            <a:solidFill>
              <a:schemeClr val="bg1">
                <a:lumMod val="65000"/>
              </a:schemeClr>
            </a:solidFill>
          </a:ln>
        </p:spPr>
      </p:pic>
    </p:spTree>
    <p:extLst>
      <p:ext uri="{BB962C8B-B14F-4D97-AF65-F5344CB8AC3E}">
        <p14:creationId xmlns:p14="http://schemas.microsoft.com/office/powerpoint/2010/main" val="379359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Example: User Permissions</a:t>
            </a:r>
            <a:endParaRPr lang="en-US" dirty="0">
              <a:latin typeface="Cambria" panose="02040503050406030204" pitchFamily="18" charset="0"/>
            </a:endParaRPr>
          </a:p>
        </p:txBody>
      </p:sp>
      <p:sp>
        <p:nvSpPr>
          <p:cNvPr id="4" name="TextBox 3"/>
          <p:cNvSpPr txBox="1"/>
          <p:nvPr/>
        </p:nvSpPr>
        <p:spPr>
          <a:xfrm>
            <a:off x="121297" y="1780476"/>
            <a:ext cx="8705461" cy="3293209"/>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Back in the day . . . User Permissions could be printed per user from the character-based system</a:t>
            </a:r>
          </a:p>
          <a:p>
            <a:pPr lvl="1">
              <a:spcAft>
                <a:spcPts val="1200"/>
              </a:spcAft>
            </a:pPr>
            <a:endParaRPr lang="en-US" sz="2400" dirty="0">
              <a:latin typeface="Cambria" panose="02040503050406030204" pitchFamily="18" charset="0"/>
            </a:endParaRPr>
          </a:p>
          <a:p>
            <a:pPr lvl="1">
              <a:spcAft>
                <a:spcPts val="1200"/>
              </a:spcAft>
            </a:pPr>
            <a:r>
              <a:rPr lang="en-US" sz="2400" dirty="0" smtClean="0">
                <a:latin typeface="Cambria" panose="02040503050406030204" pitchFamily="18" charset="0"/>
              </a:rPr>
              <a:t>The following query allows you to get a list of User Permissions per user</a:t>
            </a:r>
          </a:p>
          <a:p>
            <a:pPr lvl="1">
              <a:spcAft>
                <a:spcPts val="1200"/>
              </a:spcAft>
            </a:pPr>
            <a:endParaRPr lang="en-US" sz="2400" dirty="0">
              <a:latin typeface="Cambria" panose="02040503050406030204" pitchFamily="18" charset="0"/>
            </a:endParaRPr>
          </a:p>
          <a:p>
            <a:pPr lvl="1">
              <a:spcAft>
                <a:spcPts val="1200"/>
              </a:spcAft>
            </a:pPr>
            <a:r>
              <a:rPr lang="en-US" sz="2400" dirty="0" smtClean="0">
                <a:latin typeface="Cambria" panose="02040503050406030204" pitchFamily="18" charset="0"/>
              </a:rPr>
              <a:t>Results can be viewed or exported as needed</a:t>
            </a:r>
            <a:endParaRPr lang="en-US" dirty="0">
              <a:latin typeface="Cambria" panose="02040503050406030204" pitchFamily="18" charset="0"/>
            </a:endParaRPr>
          </a:p>
        </p:txBody>
      </p:sp>
    </p:spTree>
    <p:extLst>
      <p:ext uri="{BB962C8B-B14F-4D97-AF65-F5344CB8AC3E}">
        <p14:creationId xmlns:p14="http://schemas.microsoft.com/office/powerpoint/2010/main" val="245185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Example: User Permissions</a:t>
            </a:r>
            <a:endParaRPr lang="en-US" dirty="0">
              <a:latin typeface="Cambria" panose="02040503050406030204" pitchFamily="18" charset="0"/>
            </a:endParaRPr>
          </a:p>
        </p:txBody>
      </p:sp>
      <p:sp>
        <p:nvSpPr>
          <p:cNvPr id="5" name="TextBox 4"/>
          <p:cNvSpPr txBox="1"/>
          <p:nvPr/>
        </p:nvSpPr>
        <p:spPr>
          <a:xfrm>
            <a:off x="121297" y="1472566"/>
            <a:ext cx="8705461" cy="3785652"/>
          </a:xfrm>
          <a:prstGeom prst="rect">
            <a:avLst/>
          </a:prstGeom>
          <a:noFill/>
        </p:spPr>
        <p:txBody>
          <a:bodyPr wrap="square" rtlCol="0">
            <a:spAutoFit/>
          </a:bodyPr>
          <a:lstStyle/>
          <a:p>
            <a:pPr lvl="1">
              <a:spcAft>
                <a:spcPts val="1200"/>
              </a:spcAft>
            </a:pPr>
            <a:r>
              <a:rPr lang="en-US" sz="1600" b="1" dirty="0" smtClean="0">
                <a:latin typeface="Courier New" panose="02070309020205020404" pitchFamily="49" charset="0"/>
                <a:cs typeface="Courier New" panose="02070309020205020404" pitchFamily="49" charset="0"/>
              </a:rPr>
              <a:t>SELECT </a:t>
            </a:r>
            <a:endParaRPr lang="en-US" sz="1600" b="1" dirty="0">
              <a:latin typeface="Courier New" panose="02070309020205020404" pitchFamily="49" charset="0"/>
              <a:cs typeface="Courier New" panose="02070309020205020404" pitchFamily="49" charset="0"/>
            </a:endParaRPr>
          </a:p>
          <a:p>
            <a:pPr lvl="1">
              <a:spcAft>
                <a:spcPts val="1200"/>
              </a:spcAft>
            </a:pP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iii_user_permission_myuser.permission_num</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iii_user_permission_myuser.permission_name</a:t>
            </a:r>
            <a:endParaRPr lang="en-US" sz="1600" b="1" dirty="0">
              <a:latin typeface="Courier New" panose="02070309020205020404" pitchFamily="49" charset="0"/>
              <a:cs typeface="Courier New" panose="02070309020205020404" pitchFamily="49" charset="0"/>
            </a:endParaRPr>
          </a:p>
          <a:p>
            <a:pPr lvl="1">
              <a:spcAft>
                <a:spcPts val="1200"/>
              </a:spcAft>
            </a:pPr>
            <a:r>
              <a:rPr lang="en-US" sz="1600" b="1" dirty="0">
                <a:latin typeface="Courier New" panose="02070309020205020404" pitchFamily="49" charset="0"/>
                <a:cs typeface="Courier New" panose="02070309020205020404" pitchFamily="49" charset="0"/>
              </a:rPr>
              <a:t>FROM </a:t>
            </a:r>
          </a:p>
          <a:p>
            <a:pPr lvl="1">
              <a:spcAft>
                <a:spcPts val="1200"/>
              </a:spcAft>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sierra_view.iii_user_permission_myuser</a:t>
            </a:r>
            <a:r>
              <a:rPr lang="en-US" sz="1600" b="1" dirty="0">
                <a:latin typeface="Courier New" panose="02070309020205020404" pitchFamily="49" charset="0"/>
                <a:cs typeface="Courier New" panose="02070309020205020404" pitchFamily="49" charset="0"/>
              </a:rPr>
              <a:t> </a:t>
            </a:r>
          </a:p>
          <a:p>
            <a:pPr lvl="1">
              <a:spcAft>
                <a:spcPts val="1200"/>
              </a:spcAft>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sierra_view.iii_user</a:t>
            </a:r>
            <a:endParaRPr lang="en-US" sz="1600" b="1" dirty="0">
              <a:latin typeface="Courier New" panose="02070309020205020404" pitchFamily="49" charset="0"/>
              <a:cs typeface="Courier New" panose="02070309020205020404" pitchFamily="49" charset="0"/>
            </a:endParaRPr>
          </a:p>
          <a:p>
            <a:pPr lvl="1">
              <a:spcAft>
                <a:spcPts val="1200"/>
              </a:spcAft>
            </a:pPr>
            <a:r>
              <a:rPr lang="en-US" sz="1600" b="1" dirty="0">
                <a:latin typeface="Courier New" panose="02070309020205020404" pitchFamily="49" charset="0"/>
                <a:cs typeface="Courier New" panose="02070309020205020404" pitchFamily="49" charset="0"/>
              </a:rPr>
              <a:t>WHERE </a:t>
            </a:r>
          </a:p>
          <a:p>
            <a:pPr lvl="1">
              <a:spcAft>
                <a:spcPts val="1200"/>
              </a:spcAft>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iii_user_permission_myuser.iii_user_id</a:t>
            </a:r>
            <a:r>
              <a:rPr lang="en-US" sz="1600" b="1" dirty="0">
                <a:latin typeface="Courier New" panose="02070309020205020404" pitchFamily="49" charset="0"/>
                <a:cs typeface="Courier New" panose="02070309020205020404" pitchFamily="49" charset="0"/>
              </a:rPr>
              <a:t> = iii_user.id</a:t>
            </a:r>
          </a:p>
          <a:p>
            <a:pPr lvl="1">
              <a:spcAft>
                <a:spcPts val="1200"/>
              </a:spcAft>
            </a:pPr>
            <a:r>
              <a:rPr lang="en-US" sz="1600" b="1" dirty="0">
                <a:latin typeface="Courier New" panose="02070309020205020404" pitchFamily="49" charset="0"/>
                <a:cs typeface="Courier New" panose="02070309020205020404" pitchFamily="49" charset="0"/>
              </a:rPr>
              <a:t>  AND  iii_user.name = '</a:t>
            </a:r>
            <a:r>
              <a:rPr lang="en-US" sz="1600" b="1" dirty="0" err="1">
                <a:solidFill>
                  <a:srgbClr val="FF0000"/>
                </a:solidFill>
                <a:latin typeface="Courier New" panose="02070309020205020404" pitchFamily="49" charset="0"/>
                <a:cs typeface="Courier New" panose="02070309020205020404" pitchFamily="49" charset="0"/>
              </a:rPr>
              <a:t>lduncan</a:t>
            </a:r>
            <a:r>
              <a:rPr lang="en-US" sz="1600" b="1" dirty="0">
                <a:latin typeface="Courier New" panose="02070309020205020404" pitchFamily="49" charset="0"/>
                <a:cs typeface="Courier New" panose="02070309020205020404" pitchFamily="49" charset="0"/>
              </a:rPr>
              <a:t>'</a:t>
            </a:r>
          </a:p>
          <a:p>
            <a:pPr lvl="1">
              <a:spcAft>
                <a:spcPts val="1200"/>
              </a:spcAft>
            </a:pPr>
            <a:r>
              <a:rPr lang="en-US" sz="1600" b="1" dirty="0">
                <a:latin typeface="Courier New" panose="02070309020205020404" pitchFamily="49" charset="0"/>
                <a:cs typeface="Courier New" panose="02070309020205020404" pitchFamily="49" charset="0"/>
              </a:rPr>
              <a:t>ORDER BY name, </a:t>
            </a:r>
            <a:r>
              <a:rPr lang="en-US" sz="1600" b="1" dirty="0" err="1">
                <a:latin typeface="Courier New" panose="02070309020205020404" pitchFamily="49" charset="0"/>
                <a:cs typeface="Courier New" panose="02070309020205020404" pitchFamily="49" charset="0"/>
              </a:rPr>
              <a:t>permission_num</a:t>
            </a:r>
            <a:r>
              <a:rPr lang="en-US" sz="1600" b="1" dirty="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2893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60"/>
            <a:ext cx="8369558" cy="1143000"/>
          </a:xfrm>
        </p:spPr>
        <p:txBody>
          <a:bodyPr>
            <a:normAutofit/>
          </a:bodyPr>
          <a:lstStyle/>
          <a:p>
            <a:r>
              <a:rPr lang="en-US" dirty="0" smtClean="0">
                <a:latin typeface="Cambria" panose="02040503050406030204" pitchFamily="18" charset="0"/>
              </a:rPr>
              <a:t>Example: </a:t>
            </a:r>
            <a:r>
              <a:rPr lang="en-US" dirty="0" err="1" smtClean="0">
                <a:latin typeface="Cambria" panose="02040503050406030204" pitchFamily="18" charset="0"/>
              </a:rPr>
              <a:t>WebPac</a:t>
            </a:r>
            <a:r>
              <a:rPr lang="en-US" dirty="0" smtClean="0">
                <a:latin typeface="Cambria" panose="02040503050406030204" pitchFamily="18" charset="0"/>
              </a:rPr>
              <a:t> Reading History</a:t>
            </a:r>
            <a:endParaRPr lang="en-US" dirty="0">
              <a:latin typeface="Cambria" panose="02040503050406030204" pitchFamily="18" charset="0"/>
            </a:endParaRPr>
          </a:p>
        </p:txBody>
      </p:sp>
      <p:sp>
        <p:nvSpPr>
          <p:cNvPr id="4" name="TextBox 3"/>
          <p:cNvSpPr txBox="1"/>
          <p:nvPr/>
        </p:nvSpPr>
        <p:spPr>
          <a:xfrm>
            <a:off x="121297" y="1472566"/>
            <a:ext cx="8705461" cy="830997"/>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Question from our Public Services staff: </a:t>
            </a:r>
            <a:r>
              <a:rPr lang="en-US" sz="2400" i="1" dirty="0" smtClean="0">
                <a:latin typeface="Cambria" panose="02040503050406030204" pitchFamily="18" charset="0"/>
              </a:rPr>
              <a:t>How many users really opt in to the Reading History feature in our web catalog?</a:t>
            </a:r>
            <a:endParaRPr lang="en-US" i="1" dirty="0">
              <a:latin typeface="Cambria" panose="02040503050406030204" pitchFamily="18" charset="0"/>
            </a:endParaRPr>
          </a:p>
        </p:txBody>
      </p:sp>
      <p:sp>
        <p:nvSpPr>
          <p:cNvPr id="7" name="TextBox 6"/>
          <p:cNvSpPr txBox="1"/>
          <p:nvPr/>
        </p:nvSpPr>
        <p:spPr>
          <a:xfrm>
            <a:off x="1604866" y="2957805"/>
            <a:ext cx="6354146" cy="1431161"/>
          </a:xfrm>
          <a:prstGeom prst="rect">
            <a:avLst/>
          </a:prstGeom>
          <a:noFill/>
        </p:spPr>
        <p:txBody>
          <a:bodyPr wrap="square" rtlCol="0">
            <a:spAutoFit/>
          </a:bodyPr>
          <a:lstStyle/>
          <a:p>
            <a:pPr>
              <a:spcAft>
                <a:spcPts val="600"/>
              </a:spcAft>
            </a:pPr>
            <a:r>
              <a:rPr lang="en-US" b="1" dirty="0">
                <a:latin typeface="Courier New" panose="02070309020205020404" pitchFamily="49" charset="0"/>
                <a:cs typeface="Courier New" panose="02070309020205020404" pitchFamily="49" charset="0"/>
              </a:rPr>
              <a:t>SELECT </a:t>
            </a:r>
            <a:r>
              <a:rPr lang="en-US" b="1" dirty="0" err="1">
                <a:latin typeface="Courier New" panose="02070309020205020404" pitchFamily="49" charset="0"/>
                <a:cs typeface="Courier New" panose="02070309020205020404" pitchFamily="49" charset="0"/>
              </a:rPr>
              <a:t>is_reading_history_opt_in</a:t>
            </a:r>
            <a:r>
              <a:rPr lang="en-US" b="1" dirty="0">
                <a:latin typeface="Courier New" panose="02070309020205020404" pitchFamily="49" charset="0"/>
                <a:cs typeface="Courier New" panose="02070309020205020404" pitchFamily="49" charset="0"/>
              </a:rPr>
              <a:t>, COUNT(*)</a:t>
            </a:r>
          </a:p>
          <a:p>
            <a:pPr>
              <a:spcAft>
                <a:spcPts val="600"/>
              </a:spcAft>
            </a:pPr>
            <a:r>
              <a:rPr lang="en-US" b="1" dirty="0" smtClean="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sierra_view.patron_record</a:t>
            </a:r>
            <a:endParaRPr lang="en-US" b="1" dirty="0">
              <a:latin typeface="Courier New" panose="02070309020205020404" pitchFamily="49" charset="0"/>
              <a:cs typeface="Courier New" panose="02070309020205020404" pitchFamily="49" charset="0"/>
            </a:endParaRPr>
          </a:p>
          <a:p>
            <a:pPr>
              <a:spcAft>
                <a:spcPts val="600"/>
              </a:spcAft>
            </a:pPr>
            <a:r>
              <a:rPr lang="en-US" b="1" dirty="0" smtClean="0">
                <a:latin typeface="Courier New" panose="02070309020205020404" pitchFamily="49" charset="0"/>
                <a:cs typeface="Courier New" panose="02070309020205020404" pitchFamily="49" charset="0"/>
              </a:rPr>
              <a:t>WHERE </a:t>
            </a:r>
            <a:r>
              <a:rPr lang="en-US" b="1" dirty="0" err="1" smtClean="0">
                <a:latin typeface="Courier New" panose="02070309020205020404" pitchFamily="49" charset="0"/>
                <a:cs typeface="Courier New" panose="02070309020205020404" pitchFamily="49" charset="0"/>
              </a:rPr>
              <a:t>expiration_date_gmt</a:t>
            </a:r>
            <a:r>
              <a:rPr lang="en-US" b="1" dirty="0">
                <a:latin typeface="Courier New" panose="02070309020205020404" pitchFamily="49" charset="0"/>
                <a:cs typeface="Courier New" panose="02070309020205020404" pitchFamily="49" charset="0"/>
              </a:rPr>
              <a:t>&gt;=CURRENT_TIMESTAMP</a:t>
            </a:r>
          </a:p>
          <a:p>
            <a:pPr>
              <a:spcAft>
                <a:spcPts val="600"/>
              </a:spcAft>
            </a:pPr>
            <a:r>
              <a:rPr lang="en-US" b="1" dirty="0" smtClean="0">
                <a:latin typeface="Courier New" panose="02070309020205020404" pitchFamily="49" charset="0"/>
                <a:cs typeface="Courier New" panose="02070309020205020404" pitchFamily="49" charset="0"/>
              </a:rPr>
              <a:t>GROUP </a:t>
            </a:r>
            <a:r>
              <a:rPr lang="en-US" b="1" dirty="0">
                <a:latin typeface="Courier New" panose="02070309020205020404" pitchFamily="49" charset="0"/>
                <a:cs typeface="Courier New" panose="02070309020205020404" pitchFamily="49" charset="0"/>
              </a:rPr>
              <a:t>BY </a:t>
            </a:r>
            <a:r>
              <a:rPr lang="en-US" b="1" dirty="0" err="1">
                <a:latin typeface="Courier New" panose="02070309020205020404" pitchFamily="49" charset="0"/>
                <a:cs typeface="Courier New" panose="02070309020205020404" pitchFamily="49" charset="0"/>
              </a:rPr>
              <a:t>is_reading_history_opt_in</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45000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Example: Printers by User Login</a:t>
            </a:r>
            <a:endParaRPr lang="en-US" dirty="0">
              <a:latin typeface="Cambria" panose="02040503050406030204" pitchFamily="18" charset="0"/>
            </a:endParaRPr>
          </a:p>
        </p:txBody>
      </p:sp>
      <p:sp>
        <p:nvSpPr>
          <p:cNvPr id="4" name="TextBox 3"/>
          <p:cNvSpPr txBox="1"/>
          <p:nvPr/>
        </p:nvSpPr>
        <p:spPr>
          <a:xfrm>
            <a:off x="121297" y="1472566"/>
            <a:ext cx="8705461" cy="4462760"/>
          </a:xfrm>
          <a:prstGeom prst="rect">
            <a:avLst/>
          </a:prstGeom>
          <a:noFill/>
        </p:spPr>
        <p:txBody>
          <a:bodyPr wrap="square" rtlCol="0">
            <a:spAutoFit/>
          </a:bodyPr>
          <a:lstStyle/>
          <a:p>
            <a:pPr lvl="1">
              <a:spcAft>
                <a:spcPts val="1200"/>
              </a:spcAft>
            </a:pPr>
            <a:r>
              <a:rPr lang="en-US" sz="2400" u="sng" dirty="0" smtClean="0">
                <a:latin typeface="Cambria" panose="02040503050406030204" pitchFamily="18" charset="0"/>
              </a:rPr>
              <a:t>Project</a:t>
            </a:r>
          </a:p>
          <a:p>
            <a:pPr lvl="1">
              <a:spcAft>
                <a:spcPts val="1200"/>
              </a:spcAft>
            </a:pPr>
            <a:r>
              <a:rPr lang="en-US" sz="2400" dirty="0" smtClean="0">
                <a:latin typeface="Cambria" panose="02040503050406030204" pitchFamily="18" charset="0"/>
              </a:rPr>
              <a:t>Our campus was moving to a managed printing system, which required me to rework which printers were assigned to user logins in Sierra</a:t>
            </a:r>
          </a:p>
          <a:p>
            <a:pPr lvl="1">
              <a:spcAft>
                <a:spcPts val="1200"/>
              </a:spcAft>
            </a:pPr>
            <a:endParaRPr lang="en-US" dirty="0" smtClean="0">
              <a:latin typeface="Cambria" panose="02040503050406030204" pitchFamily="18" charset="0"/>
            </a:endParaRPr>
          </a:p>
          <a:p>
            <a:pPr lvl="1">
              <a:spcAft>
                <a:spcPts val="1200"/>
              </a:spcAft>
            </a:pPr>
            <a:r>
              <a:rPr lang="en-US" sz="2400" i="1" dirty="0" smtClean="0">
                <a:latin typeface="Cambria" panose="02040503050406030204" pitchFamily="18" charset="0"/>
              </a:rPr>
              <a:t>Option 1: </a:t>
            </a:r>
            <a:r>
              <a:rPr lang="en-US" sz="2400" dirty="0" smtClean="0">
                <a:latin typeface="Cambria" panose="02040503050406030204" pitchFamily="18" charset="0"/>
              </a:rPr>
              <a:t>Open each user account manually to record which printers are assigned</a:t>
            </a:r>
          </a:p>
          <a:p>
            <a:pPr lvl="1">
              <a:spcAft>
                <a:spcPts val="1200"/>
              </a:spcAft>
            </a:pPr>
            <a:endParaRPr lang="en-US" sz="2400" dirty="0">
              <a:latin typeface="Cambria" panose="02040503050406030204" pitchFamily="18" charset="0"/>
            </a:endParaRPr>
          </a:p>
          <a:p>
            <a:pPr lvl="1">
              <a:spcAft>
                <a:spcPts val="1200"/>
              </a:spcAft>
            </a:pPr>
            <a:r>
              <a:rPr lang="en-US" sz="2400" i="1" dirty="0" smtClean="0">
                <a:latin typeface="Cambria" panose="02040503050406030204" pitchFamily="18" charset="0"/>
              </a:rPr>
              <a:t>Option 2: </a:t>
            </a:r>
            <a:r>
              <a:rPr lang="en-US" sz="2400" dirty="0" smtClean="0">
                <a:latin typeface="Cambria" panose="02040503050406030204" pitchFamily="18" charset="0"/>
              </a:rPr>
              <a:t>Find/create a query that lists printers assigned to user logins</a:t>
            </a:r>
            <a:endParaRPr lang="en-US" sz="2400" dirty="0">
              <a:latin typeface="Cambria" panose="02040503050406030204" pitchFamily="18" charset="0"/>
            </a:endParaRPr>
          </a:p>
        </p:txBody>
      </p:sp>
    </p:spTree>
    <p:extLst>
      <p:ext uri="{BB962C8B-B14F-4D97-AF65-F5344CB8AC3E}">
        <p14:creationId xmlns:p14="http://schemas.microsoft.com/office/powerpoint/2010/main" val="1724383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Example: Printers by User Login</a:t>
            </a:r>
            <a:endParaRPr lang="en-US" dirty="0">
              <a:latin typeface="Cambria" panose="02040503050406030204" pitchFamily="18" charset="0"/>
            </a:endParaRPr>
          </a:p>
        </p:txBody>
      </p:sp>
      <p:sp>
        <p:nvSpPr>
          <p:cNvPr id="4" name="TextBox 3"/>
          <p:cNvSpPr txBox="1"/>
          <p:nvPr/>
        </p:nvSpPr>
        <p:spPr>
          <a:xfrm>
            <a:off x="989045" y="1761815"/>
            <a:ext cx="6960638" cy="3170099"/>
          </a:xfrm>
          <a:prstGeom prst="rect">
            <a:avLst/>
          </a:prstGeom>
          <a:noFill/>
        </p:spPr>
        <p:txBody>
          <a:bodyPr wrap="square" rtlCol="0">
            <a:spAutoFit/>
          </a:bodyPr>
          <a:lstStyle/>
          <a:p>
            <a:pPr lvl="1">
              <a:spcAft>
                <a:spcPts val="1200"/>
              </a:spcAft>
            </a:pPr>
            <a:r>
              <a:rPr lang="en-US" sz="2000" b="1" dirty="0">
                <a:latin typeface="Courier New" panose="02070309020205020404" pitchFamily="49" charset="0"/>
                <a:cs typeface="Courier New" panose="02070309020205020404" pitchFamily="49" charset="0"/>
              </a:rPr>
              <a:t>SELECT</a:t>
            </a:r>
          </a:p>
          <a:p>
            <a:pPr lvl="1">
              <a:spcAft>
                <a:spcPts val="1200"/>
              </a:spcAft>
            </a:pPr>
            <a:r>
              <a:rPr lang="en-US" sz="2000" b="1" dirty="0" err="1">
                <a:latin typeface="Courier New" panose="02070309020205020404" pitchFamily="49" charset="0"/>
                <a:cs typeface="Courier New" panose="02070309020205020404" pitchFamily="49" charset="0"/>
              </a:rPr>
              <a:t>user_name</a:t>
            </a:r>
            <a:r>
              <a:rPr lang="en-US" sz="2000" b="1" dirty="0">
                <a:latin typeface="Courier New" panose="02070309020205020404" pitchFamily="49" charset="0"/>
                <a:cs typeface="Courier New" panose="02070309020205020404" pitchFamily="49" charset="0"/>
              </a:rPr>
              <a:t> AS </a:t>
            </a:r>
            <a:r>
              <a:rPr lang="en-US" sz="2000" b="1" dirty="0" smtClean="0">
                <a:latin typeface="Courier New" panose="02070309020205020404" pitchFamily="49" charset="0"/>
                <a:cs typeface="Courier New" panose="02070309020205020404" pitchFamily="49" charset="0"/>
              </a:rPr>
              <a:t>Login,</a:t>
            </a:r>
          </a:p>
          <a:p>
            <a:pPr lvl="1">
              <a:spcAft>
                <a:spcPts val="1200"/>
              </a:spcAft>
            </a:pPr>
            <a:r>
              <a:rPr lang="en-US" sz="2000" b="1" dirty="0" err="1" smtClean="0">
                <a:latin typeface="Courier New" panose="02070309020205020404" pitchFamily="49" charset="0"/>
                <a:cs typeface="Courier New" panose="02070309020205020404" pitchFamily="49" charset="0"/>
              </a:rPr>
              <a:t>printer_code_num</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AS </a:t>
            </a:r>
            <a:r>
              <a:rPr lang="en-US" sz="2000" b="1" dirty="0" err="1" smtClean="0">
                <a:latin typeface="Courier New" panose="02070309020205020404" pitchFamily="49" charset="0"/>
                <a:cs typeface="Courier New" panose="02070309020205020404" pitchFamily="49" charset="0"/>
              </a:rPr>
              <a:t>PrinterNumber</a:t>
            </a:r>
            <a:r>
              <a:rPr lang="en-US" sz="2000" b="1" dirty="0" smtClean="0">
                <a:latin typeface="Courier New" panose="02070309020205020404" pitchFamily="49" charset="0"/>
                <a:cs typeface="Courier New" panose="02070309020205020404" pitchFamily="49" charset="0"/>
              </a:rPr>
              <a:t>,</a:t>
            </a:r>
          </a:p>
          <a:p>
            <a:pPr lvl="1">
              <a:spcAft>
                <a:spcPts val="1200"/>
              </a:spcAft>
            </a:pPr>
            <a:r>
              <a:rPr lang="en-US" sz="2000" b="1" dirty="0" smtClean="0">
                <a:latin typeface="Courier New" panose="02070309020205020404" pitchFamily="49" charset="0"/>
                <a:cs typeface="Courier New" panose="02070309020205020404" pitchFamily="49" charset="0"/>
              </a:rPr>
              <a:t>name </a:t>
            </a:r>
            <a:r>
              <a:rPr lang="en-US" sz="2000" b="1" dirty="0">
                <a:latin typeface="Courier New" panose="02070309020205020404" pitchFamily="49" charset="0"/>
                <a:cs typeface="Courier New" panose="02070309020205020404" pitchFamily="49" charset="0"/>
              </a:rPr>
              <a:t>AS </a:t>
            </a:r>
            <a:r>
              <a:rPr lang="en-US" sz="2000" b="1" dirty="0" err="1">
                <a:latin typeface="Courier New" panose="02070309020205020404" pitchFamily="49" charset="0"/>
                <a:cs typeface="Courier New" panose="02070309020205020404" pitchFamily="49" charset="0"/>
              </a:rPr>
              <a:t>PrinterName</a:t>
            </a:r>
            <a:endParaRPr lang="en-US" sz="2000" b="1" dirty="0">
              <a:latin typeface="Courier New" panose="02070309020205020404" pitchFamily="49" charset="0"/>
              <a:cs typeface="Courier New" panose="02070309020205020404" pitchFamily="49" charset="0"/>
            </a:endParaRPr>
          </a:p>
          <a:p>
            <a:pPr lvl="1">
              <a:spcAft>
                <a:spcPts val="1200"/>
              </a:spcAft>
            </a:pPr>
            <a:r>
              <a:rPr lang="en-US" sz="2000" b="1" dirty="0">
                <a:latin typeface="Courier New" panose="02070309020205020404" pitchFamily="49" charset="0"/>
                <a:cs typeface="Courier New" panose="02070309020205020404" pitchFamily="49" charset="0"/>
              </a:rPr>
              <a:t> </a:t>
            </a:r>
          </a:p>
          <a:p>
            <a:pPr lvl="1">
              <a:spcAft>
                <a:spcPts val="1200"/>
              </a:spcAft>
            </a:pPr>
            <a:r>
              <a:rPr lang="en-US" sz="2000" b="1" dirty="0">
                <a:latin typeface="Courier New" panose="02070309020205020404" pitchFamily="49" charset="0"/>
                <a:cs typeface="Courier New" panose="02070309020205020404" pitchFamily="49" charset="0"/>
              </a:rPr>
              <a:t>FROM </a:t>
            </a:r>
            <a:r>
              <a:rPr lang="en-US" sz="2000" b="1" dirty="0" err="1">
                <a:latin typeface="Courier New" panose="02070309020205020404" pitchFamily="49" charset="0"/>
                <a:cs typeface="Courier New" panose="02070309020205020404" pitchFamily="49" charset="0"/>
              </a:rPr>
              <a:t>sierra_view.iii_user_printer_myuser</a:t>
            </a:r>
            <a:endParaRPr lang="en-US" sz="2000" b="1" dirty="0">
              <a:latin typeface="Courier New" panose="02070309020205020404" pitchFamily="49" charset="0"/>
              <a:cs typeface="Courier New" panose="02070309020205020404" pitchFamily="49" charset="0"/>
            </a:endParaRPr>
          </a:p>
          <a:p>
            <a:pPr lvl="1">
              <a:spcAft>
                <a:spcPts val="1200"/>
              </a:spcAft>
            </a:pPr>
            <a:r>
              <a:rPr lang="en-US" sz="2000" b="1" dirty="0">
                <a:latin typeface="Courier New" panose="02070309020205020404" pitchFamily="49" charset="0"/>
                <a:cs typeface="Courier New" panose="02070309020205020404" pitchFamily="49" charset="0"/>
              </a:rPr>
              <a:t>LIMIT </a:t>
            </a:r>
            <a:r>
              <a:rPr lang="en-US" sz="2000" b="1" dirty="0" smtClean="0">
                <a:latin typeface="Courier New" panose="02070309020205020404" pitchFamily="49" charset="0"/>
                <a:cs typeface="Courier New" panose="02070309020205020404" pitchFamily="49" charset="0"/>
              </a:rPr>
              <a:t>150;</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032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59"/>
            <a:ext cx="8229600" cy="1825805"/>
          </a:xfrm>
        </p:spPr>
        <p:txBody>
          <a:bodyPr>
            <a:normAutofit/>
          </a:bodyPr>
          <a:lstStyle/>
          <a:p>
            <a:r>
              <a:rPr lang="en-US" dirty="0" smtClean="0">
                <a:latin typeface="Cambria" panose="02040503050406030204" pitchFamily="18" charset="0"/>
              </a:rPr>
              <a:t>Example: Fines Purged</a:t>
            </a:r>
            <a:endParaRPr lang="en-US" dirty="0">
              <a:latin typeface="Cambria" panose="02040503050406030204" pitchFamily="18" charset="0"/>
            </a:endParaRPr>
          </a:p>
        </p:txBody>
      </p:sp>
      <p:sp>
        <p:nvSpPr>
          <p:cNvPr id="4" name="TextBox 3"/>
          <p:cNvSpPr txBox="1"/>
          <p:nvPr/>
        </p:nvSpPr>
        <p:spPr>
          <a:xfrm>
            <a:off x="219269" y="2040091"/>
            <a:ext cx="8705461" cy="2985433"/>
          </a:xfrm>
          <a:prstGeom prst="rect">
            <a:avLst/>
          </a:prstGeom>
          <a:noFill/>
        </p:spPr>
        <p:txBody>
          <a:bodyPr wrap="square" rtlCol="0">
            <a:spAutoFit/>
          </a:bodyPr>
          <a:lstStyle/>
          <a:p>
            <a:pPr lvl="1">
              <a:spcAft>
                <a:spcPts val="1200"/>
              </a:spcAft>
            </a:pPr>
            <a:r>
              <a:rPr lang="en-US" sz="2400" u="sng" dirty="0" smtClean="0">
                <a:latin typeface="Cambria" panose="02040503050406030204" pitchFamily="18" charset="0"/>
              </a:rPr>
              <a:t>Project</a:t>
            </a:r>
            <a:r>
              <a:rPr lang="en-US" sz="2400" dirty="0" smtClean="0">
                <a:latin typeface="Cambria" panose="02040503050406030204" pitchFamily="18" charset="0"/>
              </a:rPr>
              <a:t> </a:t>
            </a:r>
          </a:p>
          <a:p>
            <a:pPr lvl="1">
              <a:spcAft>
                <a:spcPts val="1200"/>
              </a:spcAft>
            </a:pPr>
            <a:r>
              <a:rPr lang="en-US" sz="2400" dirty="0" smtClean="0">
                <a:latin typeface="Cambria" panose="02040503050406030204" pitchFamily="18" charset="0"/>
              </a:rPr>
              <a:t>Quarterly, we purge patron fines from Sierra, and transfer the charges to our Bursar Department. There is a Fines Paid report, but our Circulation Department needed additional information about the fines that were transferred.</a:t>
            </a:r>
          </a:p>
          <a:p>
            <a:pPr lvl="1">
              <a:spcAft>
                <a:spcPts val="1200"/>
              </a:spcAft>
            </a:pPr>
            <a:r>
              <a:rPr lang="en-US" sz="2400" dirty="0" smtClean="0">
                <a:latin typeface="Cambria" panose="02040503050406030204" pitchFamily="18" charset="0"/>
              </a:rPr>
              <a:t>The following query is used, with the date being changed to the date of the Fines Transfer</a:t>
            </a:r>
            <a:endParaRPr lang="en-US" dirty="0" smtClean="0">
              <a:latin typeface="Cambria" panose="02040503050406030204" pitchFamily="18" charset="0"/>
            </a:endParaRPr>
          </a:p>
        </p:txBody>
      </p:sp>
    </p:spTree>
    <p:extLst>
      <p:ext uri="{BB962C8B-B14F-4D97-AF65-F5344CB8AC3E}">
        <p14:creationId xmlns:p14="http://schemas.microsoft.com/office/powerpoint/2010/main" val="298271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Example: Fines Purged</a:t>
            </a:r>
            <a:endParaRPr lang="en-US" dirty="0">
              <a:latin typeface="Cambria" panose="02040503050406030204" pitchFamily="18" charset="0"/>
            </a:endParaRPr>
          </a:p>
        </p:txBody>
      </p:sp>
      <p:sp>
        <p:nvSpPr>
          <p:cNvPr id="4" name="TextBox 3"/>
          <p:cNvSpPr txBox="1"/>
          <p:nvPr/>
        </p:nvSpPr>
        <p:spPr>
          <a:xfrm>
            <a:off x="457200" y="1271855"/>
            <a:ext cx="8229600" cy="4524315"/>
          </a:xfrm>
          <a:prstGeom prst="rect">
            <a:avLst/>
          </a:prstGeom>
          <a:noFill/>
        </p:spPr>
        <p:txBody>
          <a:bodyPr wrap="square" rtlCol="0">
            <a:spAutoFit/>
          </a:bodyPr>
          <a:lstStyle/>
          <a:p>
            <a:pPr lvl="1"/>
            <a:r>
              <a:rPr lang="en-US" b="1" dirty="0">
                <a:latin typeface="Courier New" panose="02070309020205020404" pitchFamily="49" charset="0"/>
                <a:cs typeface="Courier New" panose="02070309020205020404" pitchFamily="49" charset="0"/>
              </a:rPr>
              <a:t>SELECT</a:t>
            </a:r>
          </a:p>
          <a:p>
            <a:pPr lvl="1"/>
            <a:r>
              <a:rPr lang="en-US" b="1" dirty="0" err="1">
                <a:latin typeface="Courier New" panose="02070309020205020404" pitchFamily="49" charset="0"/>
                <a:cs typeface="Courier New" panose="02070309020205020404" pitchFamily="49" charset="0"/>
              </a:rPr>
              <a:t>checked_out_date_gmt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CheckedOut</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due_date_gmt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DueDate</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fine_assessed_date_gmt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DateAssessed</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last_name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first_name</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middle_name</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PatronName</a:t>
            </a:r>
            <a:r>
              <a:rPr lang="en-US" b="1" dirty="0">
                <a:latin typeface="Courier New" panose="02070309020205020404" pitchFamily="49" charset="0"/>
                <a:cs typeface="Courier New" panose="02070309020205020404" pitchFamily="49" charset="0"/>
              </a:rPr>
              <a:t>,</a:t>
            </a:r>
          </a:p>
          <a:p>
            <a:pPr lvl="1"/>
            <a:r>
              <a:rPr lang="en-US" b="1" dirty="0" smtClean="0">
                <a:latin typeface="Courier New" panose="02070309020205020404" pitchFamily="49" charset="0"/>
                <a:cs typeface="Courier New" panose="02070309020205020404" pitchFamily="49" charset="0"/>
              </a:rPr>
              <a:t>barcode </a:t>
            </a:r>
            <a:r>
              <a:rPr lang="en-US" b="1" dirty="0">
                <a:latin typeface="Courier New" panose="02070309020205020404" pitchFamily="49" charset="0"/>
                <a:cs typeface="Courier New" panose="02070309020205020404" pitchFamily="49" charset="0"/>
              </a:rPr>
              <a:t>AS </a:t>
            </a:r>
            <a:r>
              <a:rPr lang="en-US" b="1" dirty="0" err="1">
                <a:latin typeface="Courier New" panose="02070309020205020404" pitchFamily="49" charset="0"/>
                <a:cs typeface="Courier New" panose="02070309020205020404" pitchFamily="49" charset="0"/>
              </a:rPr>
              <a:t>PatronBarcode</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record_num</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RecordNumber</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invoice_num</a:t>
            </a:r>
            <a:r>
              <a:rPr lang="en-US" b="1" dirty="0">
                <a:latin typeface="Courier New" panose="02070309020205020404" pitchFamily="49" charset="0"/>
                <a:cs typeface="Courier New" panose="02070309020205020404" pitchFamily="49" charset="0"/>
              </a:rPr>
              <a:t> AS Invoice,</a:t>
            </a:r>
          </a:p>
          <a:p>
            <a:pPr lvl="1"/>
            <a:r>
              <a:rPr lang="en-US" b="1" dirty="0" err="1">
                <a:latin typeface="Courier New" panose="02070309020205020404" pitchFamily="49" charset="0"/>
                <a:cs typeface="Courier New" panose="02070309020205020404" pitchFamily="49" charset="0"/>
              </a:rPr>
              <a:t>item_charge_amt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ChargeAmount</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processing_fee_amt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ProcessingFee</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billing_fee_amt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BillingFee</a:t>
            </a:r>
            <a:r>
              <a:rPr lang="en-US" b="1" dirty="0">
                <a:latin typeface="Courier New" panose="02070309020205020404" pitchFamily="49" charset="0"/>
                <a:cs typeface="Courier New" panose="02070309020205020404" pitchFamily="49" charset="0"/>
              </a:rPr>
              <a:t>,</a:t>
            </a:r>
          </a:p>
          <a:p>
            <a:pPr lvl="1"/>
            <a:r>
              <a:rPr lang="en-US" b="1" dirty="0">
                <a:latin typeface="Courier New" panose="02070309020205020404" pitchFamily="49" charset="0"/>
                <a:cs typeface="Courier New" panose="02070309020205020404" pitchFamily="49" charset="0"/>
              </a:rPr>
              <a:t>CAST(</a:t>
            </a:r>
            <a:r>
              <a:rPr lang="en-US" b="1" dirty="0" err="1">
                <a:latin typeface="Courier New" panose="02070309020205020404" pitchFamily="49" charset="0"/>
                <a:cs typeface="Courier New" panose="02070309020205020404" pitchFamily="49" charset="0"/>
              </a:rPr>
              <a:t>paid_date_gmt</a:t>
            </a:r>
            <a:r>
              <a:rPr lang="en-US" b="1" dirty="0">
                <a:latin typeface="Courier New" panose="02070309020205020404" pitchFamily="49" charset="0"/>
                <a:cs typeface="Courier New" panose="02070309020205020404" pitchFamily="49" charset="0"/>
              </a:rPr>
              <a:t> AS DATE) as </a:t>
            </a:r>
            <a:r>
              <a:rPr lang="en-US" b="1" dirty="0" err="1">
                <a:latin typeface="Courier New" panose="02070309020205020404" pitchFamily="49" charset="0"/>
                <a:cs typeface="Courier New" panose="02070309020205020404" pitchFamily="49" charset="0"/>
              </a:rPr>
              <a:t>TransferDate</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charge_type_code</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ChargeType</a:t>
            </a:r>
            <a:r>
              <a:rPr lang="en-US" b="1" dirty="0">
                <a:latin typeface="Courier New" panose="02070309020205020404" pitchFamily="49" charset="0"/>
                <a:cs typeface="Courier New" panose="02070309020205020404" pitchFamily="49" charset="0"/>
              </a:rPr>
              <a:t>, </a:t>
            </a:r>
          </a:p>
          <a:p>
            <a:pPr lvl="1"/>
            <a:r>
              <a:rPr lang="en-US" b="1" dirty="0">
                <a:latin typeface="Courier New" panose="02070309020205020404" pitchFamily="49" charset="0"/>
                <a:cs typeface="Courier New" panose="02070309020205020404" pitchFamily="49" charset="0"/>
              </a:rPr>
              <a:t>description AS Title,</a:t>
            </a:r>
          </a:p>
          <a:p>
            <a:pPr lvl="1"/>
            <a:r>
              <a:rPr lang="en-US" b="1" dirty="0" err="1">
                <a:latin typeface="Courier New" panose="02070309020205020404" pitchFamily="49" charset="0"/>
                <a:cs typeface="Courier New" panose="02070309020205020404" pitchFamily="49" charset="0"/>
              </a:rPr>
              <a:t>location_code</a:t>
            </a:r>
            <a:r>
              <a:rPr lang="en-US" b="1" dirty="0">
                <a:latin typeface="Courier New" panose="02070309020205020404" pitchFamily="49" charset="0"/>
                <a:cs typeface="Courier New" panose="02070309020205020404" pitchFamily="49" charset="0"/>
              </a:rPr>
              <a:t> AS </a:t>
            </a:r>
            <a:r>
              <a:rPr lang="en-US" b="1" dirty="0" err="1" smtClean="0">
                <a:latin typeface="Courier New" panose="02070309020205020404" pitchFamily="49" charset="0"/>
                <a:cs typeface="Courier New" panose="02070309020205020404" pitchFamily="49" charset="0"/>
              </a:rPr>
              <a:t>ItemLocation</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5015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Example: Fines Purged</a:t>
            </a:r>
            <a:endParaRPr lang="en-US" dirty="0">
              <a:latin typeface="Cambria" panose="02040503050406030204" pitchFamily="18" charset="0"/>
            </a:endParaRPr>
          </a:p>
        </p:txBody>
      </p:sp>
      <p:sp>
        <p:nvSpPr>
          <p:cNvPr id="4" name="TextBox 3"/>
          <p:cNvSpPr txBox="1"/>
          <p:nvPr/>
        </p:nvSpPr>
        <p:spPr>
          <a:xfrm>
            <a:off x="457200" y="1271855"/>
            <a:ext cx="8229600" cy="4524315"/>
          </a:xfrm>
          <a:prstGeom prst="rect">
            <a:avLst/>
          </a:prstGeom>
          <a:noFill/>
        </p:spPr>
        <p:txBody>
          <a:bodyPr wrap="square" rtlCol="0">
            <a:spAutoFit/>
          </a:bodyPr>
          <a:lstStyle/>
          <a:p>
            <a:pPr lvl="1"/>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sierra_view.fines_paid</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sierra_view.patron_record_fullname</a:t>
            </a:r>
            <a:r>
              <a:rPr lang="en-US" b="1"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sierra_view.patron_view</a:t>
            </a:r>
            <a:r>
              <a:rPr lang="en-US" b="1" dirty="0">
                <a:latin typeface="Courier New" panose="02070309020205020404" pitchFamily="49" charset="0"/>
                <a:cs typeface="Courier New" panose="02070309020205020404" pitchFamily="49" charset="0"/>
              </a:rPr>
              <a:t>,</a:t>
            </a:r>
          </a:p>
          <a:p>
            <a:pPr lvl="1"/>
            <a:r>
              <a:rPr lang="en-US" b="1" dirty="0" err="1" smtClean="0">
                <a:latin typeface="Courier New" panose="02070309020205020404" pitchFamily="49" charset="0"/>
                <a:cs typeface="Courier New" panose="02070309020205020404" pitchFamily="49" charset="0"/>
              </a:rPr>
              <a:t>sierra_view.item_record</a:t>
            </a:r>
            <a:endParaRPr lang="en-US" b="1" dirty="0">
              <a:latin typeface="Courier New" panose="02070309020205020404" pitchFamily="49" charset="0"/>
              <a:cs typeface="Courier New" panose="02070309020205020404" pitchFamily="49" charset="0"/>
            </a:endParaRPr>
          </a:p>
          <a:p>
            <a:pPr lvl="1"/>
            <a:endParaRPr lang="en-US" b="1" dirty="0" smtClean="0">
              <a:latin typeface="Courier New" panose="02070309020205020404" pitchFamily="49" charset="0"/>
              <a:cs typeface="Courier New" panose="02070309020205020404" pitchFamily="49" charset="0"/>
            </a:endParaRPr>
          </a:p>
          <a:p>
            <a:pPr lvl="1"/>
            <a:r>
              <a:rPr lang="en-US" b="1" dirty="0" smtClean="0">
                <a:latin typeface="Courier New" panose="02070309020205020404" pitchFamily="49" charset="0"/>
                <a:cs typeface="Courier New" panose="02070309020205020404" pitchFamily="49" charset="0"/>
              </a:rPr>
              <a:t>WHERE </a:t>
            </a:r>
            <a:r>
              <a:rPr lang="en-US" b="1" dirty="0" err="1">
                <a:latin typeface="Courier New" panose="02070309020205020404" pitchFamily="49" charset="0"/>
                <a:cs typeface="Courier New" panose="02070309020205020404" pitchFamily="49" charset="0"/>
              </a:rPr>
              <a:t>sierra_view.fines_paid.patron_record_metadata_id</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sierra_view.patron_record_fullname.patron_record_id</a:t>
            </a:r>
            <a:endParaRPr lang="en-US"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AND sierra_view.fines_paid.patron_record_metadata_id=sierra_view.patron_view.id</a:t>
            </a:r>
          </a:p>
          <a:p>
            <a:pPr lvl="1"/>
            <a:r>
              <a:rPr lang="en-US" b="1" dirty="0">
                <a:latin typeface="Courier New" panose="02070309020205020404" pitchFamily="49" charset="0"/>
                <a:cs typeface="Courier New" panose="02070309020205020404" pitchFamily="49" charset="0"/>
              </a:rPr>
              <a:t>AND </a:t>
            </a:r>
            <a:r>
              <a:rPr lang="en-US" b="1" dirty="0" err="1">
                <a:latin typeface="Courier New" panose="02070309020205020404" pitchFamily="49" charset="0"/>
                <a:cs typeface="Courier New" panose="02070309020205020404" pitchFamily="49" charset="0"/>
              </a:rPr>
              <a:t>sierra_view.fines_paid.item_record_metadata_id</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sierra_view.item_record.record_id</a:t>
            </a:r>
            <a:endParaRPr lang="en-US"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AND </a:t>
            </a:r>
            <a:r>
              <a:rPr lang="en-US" b="1" dirty="0" err="1">
                <a:latin typeface="Courier New" panose="02070309020205020404" pitchFamily="49" charset="0"/>
                <a:cs typeface="Courier New" panose="02070309020205020404" pitchFamily="49" charset="0"/>
              </a:rPr>
              <a:t>paid_date_gmt</a:t>
            </a:r>
            <a:r>
              <a:rPr lang="en-US" b="1" dirty="0">
                <a:latin typeface="Courier New" panose="02070309020205020404" pitchFamily="49" charset="0"/>
                <a:cs typeface="Courier New" panose="02070309020205020404" pitchFamily="49" charset="0"/>
              </a:rPr>
              <a:t> &gt;= '</a:t>
            </a:r>
            <a:r>
              <a:rPr lang="en-US" b="1" dirty="0">
                <a:solidFill>
                  <a:srgbClr val="FF0000"/>
                </a:solidFill>
                <a:latin typeface="Courier New" panose="02070309020205020404" pitchFamily="49" charset="0"/>
                <a:cs typeface="Courier New" panose="02070309020205020404" pitchFamily="49" charset="0"/>
              </a:rPr>
              <a:t>2017-08-14</a:t>
            </a:r>
            <a:r>
              <a:rPr lang="en-US" b="1" dirty="0">
                <a:latin typeface="Courier New" panose="02070309020205020404" pitchFamily="49" charset="0"/>
                <a:cs typeface="Courier New" panose="02070309020205020404" pitchFamily="49" charset="0"/>
              </a:rPr>
              <a:t>'::TIMESTAMP</a:t>
            </a:r>
          </a:p>
          <a:p>
            <a:pPr lvl="1"/>
            <a:r>
              <a:rPr lang="en-US" b="1" dirty="0">
                <a:latin typeface="Courier New" panose="02070309020205020404" pitchFamily="49" charset="0"/>
                <a:cs typeface="Courier New" panose="02070309020205020404" pitchFamily="49" charset="0"/>
              </a:rPr>
              <a:t>LIMIT 800;</a:t>
            </a:r>
          </a:p>
        </p:txBody>
      </p:sp>
    </p:spTree>
    <p:extLst>
      <p:ext uri="{BB962C8B-B14F-4D97-AF65-F5344CB8AC3E}">
        <p14:creationId xmlns:p14="http://schemas.microsoft.com/office/powerpoint/2010/main" val="191945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Reality</a:t>
            </a:r>
            <a:endParaRPr lang="en-US" dirty="0">
              <a:latin typeface="Cambria" panose="02040503050406030204" pitchFamily="18" charset="0"/>
            </a:endParaRPr>
          </a:p>
        </p:txBody>
      </p:sp>
      <p:sp>
        <p:nvSpPr>
          <p:cNvPr id="5" name="TextBox 4"/>
          <p:cNvSpPr txBox="1"/>
          <p:nvPr/>
        </p:nvSpPr>
        <p:spPr>
          <a:xfrm>
            <a:off x="587829" y="1799137"/>
            <a:ext cx="7912359" cy="381642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latin typeface="Cambria" panose="02040503050406030204" pitchFamily="18" charset="0"/>
              </a:rPr>
              <a:t>Create Lists, Statistics, Circulation Reports seen as adequate for Library Staff information needs</a:t>
            </a:r>
          </a:p>
          <a:p>
            <a:pPr marL="800100" lvl="1" indent="-342900">
              <a:spcAft>
                <a:spcPts val="1200"/>
              </a:spcAft>
              <a:buFont typeface="Arial" panose="020B0604020202020204" pitchFamily="34" charset="0"/>
              <a:buChar char="•"/>
            </a:pPr>
            <a:r>
              <a:rPr lang="en-US" sz="2400" dirty="0">
                <a:latin typeface="Cambria" panose="02040503050406030204" pitchFamily="18" charset="0"/>
              </a:rPr>
              <a:t>L</a:t>
            </a:r>
            <a:r>
              <a:rPr lang="en-US" sz="2400" dirty="0" smtClean="0">
                <a:latin typeface="Cambria" panose="02040503050406030204" pitchFamily="18" charset="0"/>
              </a:rPr>
              <a:t>ittle is reported regularly from Sierra beyond Circulation and Acquisitions Reports</a:t>
            </a:r>
          </a:p>
          <a:p>
            <a:pPr marL="800100" lvl="1" indent="-342900">
              <a:spcAft>
                <a:spcPts val="1200"/>
              </a:spcAft>
              <a:buFont typeface="Arial" panose="020B0604020202020204" pitchFamily="34" charset="0"/>
              <a:buChar char="•"/>
            </a:pPr>
            <a:r>
              <a:rPr lang="en-US" sz="2400" dirty="0" smtClean="0">
                <a:latin typeface="Cambria" panose="02040503050406030204" pitchFamily="18" charset="0"/>
              </a:rPr>
              <a:t>E-Resource reporting comes from other sources</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Limitations in the </a:t>
            </a:r>
            <a:r>
              <a:rPr lang="en-US" sz="2400" dirty="0" err="1" smtClean="0">
                <a:latin typeface="Cambria" panose="02040503050406030204" pitchFamily="18" charset="0"/>
              </a:rPr>
              <a:t>SierraDNA</a:t>
            </a:r>
            <a:r>
              <a:rPr lang="en-US" sz="2400" dirty="0" smtClean="0">
                <a:latin typeface="Cambria" panose="02040503050406030204" pitchFamily="18" charset="0"/>
              </a:rPr>
              <a:t> negated some ideas</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We needed a “question” before crafting a “solution”</a:t>
            </a:r>
          </a:p>
          <a:p>
            <a:pPr lvl="1"/>
            <a:endParaRPr lang="en-US" sz="2400" dirty="0">
              <a:latin typeface="Cambria" panose="02040503050406030204" pitchFamily="18" charset="0"/>
            </a:endParaRPr>
          </a:p>
        </p:txBody>
      </p:sp>
    </p:spTree>
    <p:extLst>
      <p:ext uri="{BB962C8B-B14F-4D97-AF65-F5344CB8AC3E}">
        <p14:creationId xmlns:p14="http://schemas.microsoft.com/office/powerpoint/2010/main" val="2055192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59"/>
            <a:ext cx="8229600" cy="1825805"/>
          </a:xfrm>
        </p:spPr>
        <p:txBody>
          <a:bodyPr>
            <a:normAutofit/>
          </a:bodyPr>
          <a:lstStyle/>
          <a:p>
            <a:r>
              <a:rPr lang="en-US" dirty="0" smtClean="0">
                <a:latin typeface="Cambria" panose="02040503050406030204" pitchFamily="18" charset="0"/>
              </a:rPr>
              <a:t>Example: Patron Fines by Home Library</a:t>
            </a:r>
            <a:endParaRPr lang="en-US" dirty="0">
              <a:latin typeface="Cambria" panose="02040503050406030204" pitchFamily="18" charset="0"/>
            </a:endParaRPr>
          </a:p>
        </p:txBody>
      </p:sp>
      <p:sp>
        <p:nvSpPr>
          <p:cNvPr id="4" name="TextBox 3"/>
          <p:cNvSpPr txBox="1"/>
          <p:nvPr/>
        </p:nvSpPr>
        <p:spPr>
          <a:xfrm>
            <a:off x="219269" y="2040091"/>
            <a:ext cx="8705461" cy="3508653"/>
          </a:xfrm>
          <a:prstGeom prst="rect">
            <a:avLst/>
          </a:prstGeom>
          <a:noFill/>
        </p:spPr>
        <p:txBody>
          <a:bodyPr wrap="square" rtlCol="0">
            <a:spAutoFit/>
          </a:bodyPr>
          <a:lstStyle/>
          <a:p>
            <a:pPr lvl="1">
              <a:spcAft>
                <a:spcPts val="1200"/>
              </a:spcAft>
            </a:pPr>
            <a:r>
              <a:rPr lang="en-US" sz="2400" u="sng" dirty="0" smtClean="0">
                <a:latin typeface="Cambria" panose="02040503050406030204" pitchFamily="18" charset="0"/>
              </a:rPr>
              <a:t>Project</a:t>
            </a:r>
            <a:r>
              <a:rPr lang="en-US" sz="2400" dirty="0" smtClean="0">
                <a:latin typeface="Cambria" panose="02040503050406030204" pitchFamily="18" charset="0"/>
              </a:rPr>
              <a:t> </a:t>
            </a:r>
          </a:p>
          <a:p>
            <a:pPr lvl="1">
              <a:spcAft>
                <a:spcPts val="1200"/>
              </a:spcAft>
            </a:pPr>
            <a:r>
              <a:rPr lang="en-US" sz="2400" dirty="0" smtClean="0">
                <a:latin typeface="Cambria" panose="02040503050406030204" pitchFamily="18" charset="0"/>
              </a:rPr>
              <a:t>Following an audit, the question arose as to how much money Wright State patrons owe to the Wright State University Libraries (as opposed to fines owed to our affiliated libraries, which share our Sierra system)</a:t>
            </a:r>
          </a:p>
          <a:p>
            <a:pPr lvl="1">
              <a:spcAft>
                <a:spcPts val="1200"/>
              </a:spcAft>
            </a:pPr>
            <a:endParaRPr lang="en-US" sz="2400" dirty="0" smtClean="0">
              <a:latin typeface="Cambria" panose="02040503050406030204" pitchFamily="18" charset="0"/>
            </a:endParaRPr>
          </a:p>
          <a:p>
            <a:pPr lvl="1">
              <a:spcAft>
                <a:spcPts val="1200"/>
              </a:spcAft>
            </a:pPr>
            <a:r>
              <a:rPr lang="en-US" sz="2400" dirty="0" smtClean="0">
                <a:latin typeface="Cambria" panose="02040503050406030204" pitchFamily="18" charset="0"/>
              </a:rPr>
              <a:t>The following query searches for patron, by home library, with fines assessed for a specific library, after a specified date</a:t>
            </a:r>
            <a:endParaRPr lang="en-US" dirty="0" smtClean="0">
              <a:latin typeface="Cambria" panose="02040503050406030204" pitchFamily="18" charset="0"/>
            </a:endParaRPr>
          </a:p>
        </p:txBody>
      </p:sp>
    </p:spTree>
    <p:extLst>
      <p:ext uri="{BB962C8B-B14F-4D97-AF65-F5344CB8AC3E}">
        <p14:creationId xmlns:p14="http://schemas.microsoft.com/office/powerpoint/2010/main" val="111157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848"/>
            <a:ext cx="8229600" cy="1143000"/>
          </a:xfrm>
        </p:spPr>
        <p:txBody>
          <a:bodyPr>
            <a:normAutofit fontScale="90000"/>
          </a:bodyPr>
          <a:lstStyle/>
          <a:p>
            <a:r>
              <a:rPr lang="en-US" dirty="0" smtClean="0">
                <a:latin typeface="Cambria" panose="02040503050406030204" pitchFamily="18" charset="0"/>
              </a:rPr>
              <a:t>Example</a:t>
            </a:r>
            <a:r>
              <a:rPr lang="en-US" dirty="0">
                <a:latin typeface="Cambria" panose="02040503050406030204" pitchFamily="18" charset="0"/>
              </a:rPr>
              <a:t>: Patron Fines by Home Library</a:t>
            </a:r>
          </a:p>
        </p:txBody>
      </p:sp>
      <p:sp>
        <p:nvSpPr>
          <p:cNvPr id="3" name="TextBox 2"/>
          <p:cNvSpPr txBox="1"/>
          <p:nvPr/>
        </p:nvSpPr>
        <p:spPr>
          <a:xfrm>
            <a:off x="223935" y="1649848"/>
            <a:ext cx="8677469" cy="4401205"/>
          </a:xfrm>
          <a:prstGeom prst="rect">
            <a:avLst/>
          </a:prstGeom>
          <a:noFill/>
        </p:spPr>
        <p:txBody>
          <a:bodyPr wrap="square" rtlCol="0">
            <a:spAutoFit/>
          </a:bodyPr>
          <a:lstStyle/>
          <a:p>
            <a:r>
              <a:rPr lang="en-US" sz="1400" b="1" dirty="0">
                <a:latin typeface="Courier New" panose="02070309020205020404" pitchFamily="49" charset="0"/>
                <a:cs typeface="Courier New" panose="02070309020205020404" pitchFamily="49" charset="0"/>
              </a:rPr>
              <a:t>SELECT</a:t>
            </a:r>
          </a:p>
          <a:p>
            <a:r>
              <a:rPr lang="en-US" sz="1400" b="1" dirty="0" err="1">
                <a:latin typeface="Courier New" panose="02070309020205020404" pitchFamily="49" charset="0"/>
                <a:cs typeface="Courier New" panose="02070309020205020404" pitchFamily="49" charset="0"/>
              </a:rPr>
              <a:t>last_name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first_name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middle_name</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PatronName</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ptype_code</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PatronType</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home_library_code</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HomeLibrary</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assessed_gmt</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AssessedDate</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item_charge_amt</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ChargeAmt</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processing_fee_amt</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ProcessingFee</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billing_fee_amt</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BillingFee</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charge_code</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ChargeCode</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paid_gmt</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PaidDate</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FROM sierra_view.fine,sierra_view.patron_record_fullname,sierra_view.patron_view</a:t>
            </a:r>
          </a:p>
          <a:p>
            <a:r>
              <a:rPr lang="en-US" sz="1400" b="1" dirty="0">
                <a:latin typeface="Courier New" panose="02070309020205020404" pitchFamily="49" charset="0"/>
                <a:cs typeface="Courier New" panose="02070309020205020404" pitchFamily="49" charset="0"/>
              </a:rPr>
              <a:t>WHERE </a:t>
            </a:r>
            <a:r>
              <a:rPr lang="en-US" sz="1400" b="1" dirty="0" err="1">
                <a:latin typeface="Courier New" panose="02070309020205020404" pitchFamily="49" charset="0"/>
                <a:cs typeface="Courier New" panose="02070309020205020404" pitchFamily="49" charset="0"/>
              </a:rPr>
              <a:t>sierra_view.fine.patron_record_id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sierra_view.patron_record_fullname.patron_record_id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AND sierra_view.fine.patron_record_id=sierra_view.patron_view.id</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sierra_view.patron_view.home_library_code</a:t>
            </a:r>
            <a:r>
              <a:rPr lang="en-US" sz="1400" b="1" dirty="0">
                <a:latin typeface="Courier New" panose="02070309020205020404" pitchFamily="49" charset="0"/>
                <a:cs typeface="Courier New" panose="02070309020205020404" pitchFamily="49" charset="0"/>
              </a:rPr>
              <a:t> = '</a:t>
            </a:r>
            <a:r>
              <a:rPr lang="en-US" sz="1400" b="1" dirty="0">
                <a:solidFill>
                  <a:srgbClr val="FF0000"/>
                </a:solidFill>
                <a:latin typeface="Courier New" panose="02070309020205020404" pitchFamily="49" charset="0"/>
                <a:cs typeface="Courier New" panose="02070309020205020404" pitchFamily="49" charset="0"/>
              </a:rPr>
              <a:t>06000</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AND </a:t>
            </a:r>
            <a:r>
              <a:rPr lang="en-US" sz="1400" b="1" dirty="0" err="1">
                <a:latin typeface="Courier New" panose="02070309020205020404" pitchFamily="49" charset="0"/>
                <a:cs typeface="Courier New" panose="02070309020205020404" pitchFamily="49" charset="0"/>
              </a:rPr>
              <a:t>assessed_gmt</a:t>
            </a:r>
            <a:r>
              <a:rPr lang="en-US" sz="1400" b="1" dirty="0">
                <a:latin typeface="Courier New" panose="02070309020205020404" pitchFamily="49" charset="0"/>
                <a:cs typeface="Courier New" panose="02070309020205020404" pitchFamily="49" charset="0"/>
              </a:rPr>
              <a:t> &gt;= '</a:t>
            </a:r>
            <a:r>
              <a:rPr lang="en-US" sz="1400" b="1" dirty="0">
                <a:solidFill>
                  <a:srgbClr val="FF0000"/>
                </a:solidFill>
                <a:latin typeface="Courier New" panose="02070309020205020404" pitchFamily="49" charset="0"/>
                <a:cs typeface="Courier New" panose="02070309020205020404" pitchFamily="49" charset="0"/>
              </a:rPr>
              <a:t>2013-07-01</a:t>
            </a:r>
            <a:r>
              <a:rPr lang="en-US" sz="1400" b="1" dirty="0">
                <a:latin typeface="Courier New" panose="02070309020205020404" pitchFamily="49" charset="0"/>
                <a:cs typeface="Courier New" panose="02070309020205020404" pitchFamily="49" charset="0"/>
              </a:rPr>
              <a:t>'::TIMESTAMP</a:t>
            </a:r>
          </a:p>
          <a:p>
            <a:r>
              <a:rPr lang="en-US" sz="1400" b="1" dirty="0">
                <a:latin typeface="Courier New" panose="02070309020205020404" pitchFamily="49" charset="0"/>
                <a:cs typeface="Courier New" panose="02070309020205020404" pitchFamily="49" charset="0"/>
              </a:rPr>
              <a:t>LIMIT 2500;</a:t>
            </a:r>
          </a:p>
        </p:txBody>
      </p:sp>
    </p:spTree>
    <p:extLst>
      <p:ext uri="{BB962C8B-B14F-4D97-AF65-F5344CB8AC3E}">
        <p14:creationId xmlns:p14="http://schemas.microsoft.com/office/powerpoint/2010/main" val="144885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Next Steps</a:t>
            </a:r>
            <a:endParaRPr lang="en-US" dirty="0">
              <a:latin typeface="Cambria" panose="02040503050406030204" pitchFamily="18" charset="0"/>
            </a:endParaRPr>
          </a:p>
        </p:txBody>
      </p:sp>
      <p:sp>
        <p:nvSpPr>
          <p:cNvPr id="5" name="TextBox 4"/>
          <p:cNvSpPr txBox="1"/>
          <p:nvPr/>
        </p:nvSpPr>
        <p:spPr>
          <a:xfrm>
            <a:off x="121297" y="1472566"/>
            <a:ext cx="8705461" cy="4185761"/>
          </a:xfrm>
          <a:prstGeom prst="rect">
            <a:avLst/>
          </a:prstGeom>
          <a:noFill/>
        </p:spPr>
        <p:txBody>
          <a:bodyPr wrap="square" rtlCol="0">
            <a:spAutoFit/>
          </a:bodyPr>
          <a:lstStyle/>
          <a:p>
            <a:pPr marL="914400" lvl="1" indent="-457200">
              <a:spcAft>
                <a:spcPts val="1200"/>
              </a:spcAft>
              <a:buFont typeface="+mj-lt"/>
              <a:buAutoNum type="arabicPeriod"/>
            </a:pPr>
            <a:r>
              <a:rPr lang="en-US" sz="2400" dirty="0" smtClean="0">
                <a:latin typeface="Cambria" panose="02040503050406030204" pitchFamily="18" charset="0"/>
              </a:rPr>
              <a:t>Continue adding queries to the repository</a:t>
            </a:r>
          </a:p>
          <a:p>
            <a:pPr marL="1371600" lvl="2" indent="-457200">
              <a:spcAft>
                <a:spcPts val="1200"/>
              </a:spcAft>
              <a:buFont typeface="Arial" panose="020B0604020202020204" pitchFamily="34" charset="0"/>
              <a:buChar char="•"/>
            </a:pPr>
            <a:r>
              <a:rPr lang="en-US" sz="2400" dirty="0" smtClean="0">
                <a:latin typeface="Cambria" panose="02040503050406030204" pitchFamily="18" charset="0"/>
              </a:rPr>
              <a:t>Currently there are 17 query examples in my inbox that need to be evaluated and customized</a:t>
            </a:r>
          </a:p>
          <a:p>
            <a:pPr marL="914400" lvl="1" indent="-457200">
              <a:spcAft>
                <a:spcPts val="1200"/>
              </a:spcAft>
              <a:buFont typeface="+mj-lt"/>
              <a:buAutoNum type="arabicPeriod"/>
            </a:pPr>
            <a:r>
              <a:rPr lang="en-US" sz="2400" dirty="0" smtClean="0">
                <a:latin typeface="Cambria" panose="02040503050406030204" pitchFamily="18" charset="0"/>
              </a:rPr>
              <a:t>Think beyond staff use . . .</a:t>
            </a:r>
          </a:p>
          <a:p>
            <a:pPr marL="1371600" lvl="2" indent="-457200">
              <a:spcAft>
                <a:spcPts val="1200"/>
              </a:spcAft>
              <a:buFont typeface="Arial" panose="020B0604020202020204" pitchFamily="34" charset="0"/>
              <a:buChar char="•"/>
            </a:pPr>
            <a:r>
              <a:rPr lang="en-US" sz="2400" dirty="0" smtClean="0">
                <a:latin typeface="Cambria" panose="02040503050406030204" pitchFamily="18" charset="0"/>
              </a:rPr>
              <a:t>How can we leverage Sierra data for patron use?</a:t>
            </a:r>
          </a:p>
          <a:p>
            <a:pPr marL="1371600" lvl="2" indent="-457200">
              <a:spcAft>
                <a:spcPts val="1200"/>
              </a:spcAft>
              <a:buFont typeface="Arial" panose="020B0604020202020204" pitchFamily="34" charset="0"/>
              <a:buChar char="•"/>
            </a:pPr>
            <a:r>
              <a:rPr lang="en-US" sz="2400" dirty="0" smtClean="0">
                <a:latin typeface="Cambria" panose="02040503050406030204" pitchFamily="18" charset="0"/>
              </a:rPr>
              <a:t>In the process of upgrading our monthly New Book and Media List</a:t>
            </a:r>
          </a:p>
          <a:p>
            <a:pPr marL="914400" lvl="1" indent="-457200">
              <a:spcAft>
                <a:spcPts val="1200"/>
              </a:spcAft>
              <a:buFont typeface="+mj-lt"/>
              <a:buAutoNum type="arabicPeriod"/>
            </a:pPr>
            <a:r>
              <a:rPr lang="en-US" sz="2400" dirty="0" smtClean="0">
                <a:latin typeface="Cambria" panose="02040503050406030204" pitchFamily="18" charset="0"/>
              </a:rPr>
              <a:t>Train additional staff to use </a:t>
            </a:r>
            <a:r>
              <a:rPr lang="en-US" sz="2400" dirty="0" err="1" smtClean="0">
                <a:latin typeface="Cambria" panose="02040503050406030204" pitchFamily="18" charset="0"/>
              </a:rPr>
              <a:t>Navicat</a:t>
            </a:r>
            <a:r>
              <a:rPr lang="en-US" sz="2400" dirty="0" smtClean="0">
                <a:latin typeface="Cambria" panose="02040503050406030204" pitchFamily="18" charset="0"/>
              </a:rPr>
              <a:t> to edit and run existing queries</a:t>
            </a:r>
          </a:p>
        </p:txBody>
      </p:sp>
    </p:spTree>
    <p:extLst>
      <p:ext uri="{BB962C8B-B14F-4D97-AF65-F5344CB8AC3E}">
        <p14:creationId xmlns:p14="http://schemas.microsoft.com/office/powerpoint/2010/main" val="1758741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Questions?</a:t>
            </a:r>
            <a:endParaRPr lang="en-US" dirty="0">
              <a:latin typeface="Cambria" panose="02040503050406030204" pitchFamily="18" charset="0"/>
            </a:endParaRPr>
          </a:p>
        </p:txBody>
      </p:sp>
      <p:sp>
        <p:nvSpPr>
          <p:cNvPr id="5" name="TextBox 4"/>
          <p:cNvSpPr txBox="1"/>
          <p:nvPr/>
        </p:nvSpPr>
        <p:spPr>
          <a:xfrm>
            <a:off x="1931437" y="2256338"/>
            <a:ext cx="5477070" cy="1877437"/>
          </a:xfrm>
          <a:prstGeom prst="rect">
            <a:avLst/>
          </a:prstGeom>
          <a:noFill/>
        </p:spPr>
        <p:txBody>
          <a:bodyPr wrap="square" rtlCol="0">
            <a:spAutoFit/>
          </a:bodyPr>
          <a:lstStyle/>
          <a:p>
            <a:pPr lvl="1">
              <a:spcAft>
                <a:spcPts val="1200"/>
              </a:spcAft>
            </a:pPr>
            <a:r>
              <a:rPr lang="en-US" sz="3200" dirty="0" smtClean="0">
                <a:latin typeface="Cambria" panose="02040503050406030204" pitchFamily="18" charset="0"/>
              </a:rPr>
              <a:t>Leigh Duncan</a:t>
            </a:r>
          </a:p>
          <a:p>
            <a:pPr lvl="1">
              <a:spcAft>
                <a:spcPts val="1200"/>
              </a:spcAft>
            </a:pPr>
            <a:r>
              <a:rPr lang="en-US" sz="3200" dirty="0" smtClean="0">
                <a:latin typeface="Cambria" panose="02040503050406030204" pitchFamily="18" charset="0"/>
                <a:hlinkClick r:id="rId2"/>
              </a:rPr>
              <a:t>leigh.duncan@wright.edu</a:t>
            </a:r>
            <a:endParaRPr lang="en-US" sz="3200" dirty="0" smtClean="0">
              <a:latin typeface="Cambria" panose="02040503050406030204" pitchFamily="18" charset="0"/>
            </a:endParaRPr>
          </a:p>
          <a:p>
            <a:pPr lvl="1">
              <a:spcAft>
                <a:spcPts val="1200"/>
              </a:spcAft>
            </a:pPr>
            <a:r>
              <a:rPr lang="en-US" sz="3200" dirty="0" smtClean="0">
                <a:latin typeface="Cambria" panose="02040503050406030204" pitchFamily="18" charset="0"/>
              </a:rPr>
              <a:t>(937) 775-2570</a:t>
            </a:r>
          </a:p>
        </p:txBody>
      </p:sp>
    </p:spTree>
    <p:extLst>
      <p:ext uri="{BB962C8B-B14F-4D97-AF65-F5344CB8AC3E}">
        <p14:creationId xmlns:p14="http://schemas.microsoft.com/office/powerpoint/2010/main" val="212460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First Steps</a:t>
            </a:r>
            <a:endParaRPr lang="en-US" dirty="0">
              <a:latin typeface="Cambria" panose="02040503050406030204" pitchFamily="18" charset="0"/>
            </a:endParaRPr>
          </a:p>
        </p:txBody>
      </p:sp>
      <p:sp>
        <p:nvSpPr>
          <p:cNvPr id="4" name="TextBox 3"/>
          <p:cNvSpPr txBox="1"/>
          <p:nvPr/>
        </p:nvSpPr>
        <p:spPr>
          <a:xfrm>
            <a:off x="615820" y="1410532"/>
            <a:ext cx="7912359" cy="4154984"/>
          </a:xfrm>
          <a:prstGeom prst="rect">
            <a:avLst/>
          </a:prstGeom>
          <a:noFill/>
        </p:spPr>
        <p:txBody>
          <a:bodyPr wrap="square" rtlCol="0">
            <a:spAutoFit/>
          </a:bodyPr>
          <a:lstStyle/>
          <a:p>
            <a:r>
              <a:rPr lang="en-US" sz="2400" dirty="0" smtClean="0">
                <a:latin typeface="Cambria" panose="02040503050406030204" pitchFamily="18" charset="0"/>
              </a:rPr>
              <a:t>2014 - 2016:</a:t>
            </a:r>
          </a:p>
          <a:p>
            <a:pPr lvl="1"/>
            <a:endParaRPr lang="en-US" sz="2400" dirty="0" smtClean="0">
              <a:latin typeface="Cambria" panose="02040503050406030204" pitchFamily="18" charset="0"/>
            </a:endParaRPr>
          </a:p>
          <a:p>
            <a:pPr lvl="1"/>
            <a:r>
              <a:rPr lang="en-US" sz="2400" dirty="0" smtClean="0">
                <a:latin typeface="Cambria" panose="02040503050406030204" pitchFamily="18" charset="0"/>
              </a:rPr>
              <a:t>Attended </a:t>
            </a:r>
            <a:r>
              <a:rPr lang="en-US" sz="2400" dirty="0" err="1" smtClean="0">
                <a:latin typeface="Cambria" panose="02040503050406030204" pitchFamily="18" charset="0"/>
              </a:rPr>
              <a:t>Innovative’s</a:t>
            </a:r>
            <a:r>
              <a:rPr lang="en-US" sz="2400" dirty="0" smtClean="0">
                <a:latin typeface="Cambria" panose="02040503050406030204" pitchFamily="18" charset="0"/>
              </a:rPr>
              <a:t> workshop </a:t>
            </a:r>
            <a:r>
              <a:rPr lang="en-US" sz="2400" dirty="0">
                <a:latin typeface="Cambria" panose="02040503050406030204" pitchFamily="18" charset="0"/>
              </a:rPr>
              <a:t>“Getting Started with Sierra Direct SQL </a:t>
            </a:r>
            <a:r>
              <a:rPr lang="en-US" sz="2400" dirty="0" smtClean="0">
                <a:latin typeface="Cambria" panose="02040503050406030204" pitchFamily="18" charset="0"/>
              </a:rPr>
              <a:t>Access”</a:t>
            </a:r>
          </a:p>
          <a:p>
            <a:pPr lvl="1"/>
            <a:endParaRPr lang="en-US" sz="2400" dirty="0" smtClean="0">
              <a:latin typeface="Cambria" panose="02040503050406030204" pitchFamily="18" charset="0"/>
            </a:endParaRPr>
          </a:p>
          <a:p>
            <a:pPr lvl="1"/>
            <a:r>
              <a:rPr lang="en-US" sz="2400" dirty="0" smtClean="0">
                <a:latin typeface="Cambria" panose="02040503050406030204" pitchFamily="18" charset="0"/>
              </a:rPr>
              <a:t>Downloaded and configured </a:t>
            </a:r>
            <a:r>
              <a:rPr lang="en-US" sz="2400" dirty="0" err="1" smtClean="0">
                <a:latin typeface="Cambria" panose="02040503050406030204" pitchFamily="18" charset="0"/>
              </a:rPr>
              <a:t>pgAdmin</a:t>
            </a:r>
            <a:r>
              <a:rPr lang="en-US" sz="2400" dirty="0" smtClean="0">
                <a:latin typeface="Cambria" panose="02040503050406030204" pitchFamily="18" charset="0"/>
              </a:rPr>
              <a:t> to access Sierra SQL</a:t>
            </a:r>
          </a:p>
          <a:p>
            <a:pPr lvl="1"/>
            <a:endParaRPr lang="en-US" sz="2400" dirty="0">
              <a:latin typeface="Cambria" panose="02040503050406030204" pitchFamily="18" charset="0"/>
            </a:endParaRPr>
          </a:p>
          <a:p>
            <a:pPr lvl="1"/>
            <a:r>
              <a:rPr lang="en-US" sz="2400" dirty="0" smtClean="0">
                <a:latin typeface="Cambria" panose="02040503050406030204" pitchFamily="18" charset="0"/>
              </a:rPr>
              <a:t>Downloaded some IUG presentations</a:t>
            </a:r>
          </a:p>
          <a:p>
            <a:pPr lvl="1"/>
            <a:endParaRPr lang="en-US" sz="2400" dirty="0">
              <a:latin typeface="Cambria" panose="02040503050406030204" pitchFamily="18" charset="0"/>
            </a:endParaRPr>
          </a:p>
          <a:p>
            <a:pPr lvl="1"/>
            <a:r>
              <a:rPr lang="en-US" sz="2400" dirty="0" smtClean="0">
                <a:latin typeface="Cambria" panose="02040503050406030204" pitchFamily="18" charset="0"/>
              </a:rPr>
              <a:t>Had good intentions . . . and that’s about it . . .</a:t>
            </a:r>
            <a:endParaRPr lang="en-US" sz="2400" dirty="0">
              <a:latin typeface="Cambria" panose="02040503050406030204" pitchFamily="18" charset="0"/>
            </a:endParaRPr>
          </a:p>
        </p:txBody>
      </p:sp>
    </p:spTree>
    <p:extLst>
      <p:ext uri="{BB962C8B-B14F-4D97-AF65-F5344CB8AC3E}">
        <p14:creationId xmlns:p14="http://schemas.microsoft.com/office/powerpoint/2010/main" val="131716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Catalysts</a:t>
            </a:r>
            <a:endParaRPr lang="en-US" dirty="0">
              <a:latin typeface="Cambria" panose="02040503050406030204" pitchFamily="18" charset="0"/>
            </a:endParaRPr>
          </a:p>
        </p:txBody>
      </p:sp>
      <p:sp>
        <p:nvSpPr>
          <p:cNvPr id="5" name="TextBox 4"/>
          <p:cNvSpPr txBox="1"/>
          <p:nvPr/>
        </p:nvSpPr>
        <p:spPr>
          <a:xfrm>
            <a:off x="587829" y="1799137"/>
            <a:ext cx="7912359" cy="366254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latin typeface="Cambria" panose="02040503050406030204" pitchFamily="18" charset="0"/>
              </a:rPr>
              <a:t>Over time, “questions” were asked and needs were presented</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I took an online Introduction to SQL class to familiarize myself with structuring queries</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We purchased </a:t>
            </a:r>
            <a:r>
              <a:rPr lang="en-US" sz="2400" dirty="0" err="1" smtClean="0">
                <a:latin typeface="Cambria" panose="02040503050406030204" pitchFamily="18" charset="0"/>
              </a:rPr>
              <a:t>Navicat</a:t>
            </a:r>
            <a:r>
              <a:rPr lang="en-US" sz="2400" dirty="0" smtClean="0">
                <a:latin typeface="Cambria" panose="02040503050406030204" pitchFamily="18" charset="0"/>
              </a:rPr>
              <a:t> for PostgreSQL</a:t>
            </a:r>
          </a:p>
          <a:p>
            <a:pPr marL="342900" indent="-342900">
              <a:spcAft>
                <a:spcPts val="1200"/>
              </a:spcAft>
              <a:buFont typeface="Arial" panose="020B0604020202020204" pitchFamily="34" charset="0"/>
              <a:buChar char="•"/>
            </a:pPr>
            <a:r>
              <a:rPr lang="en-US" sz="2400" dirty="0" smtClean="0">
                <a:latin typeface="Cambria" panose="02040503050406030204" pitchFamily="18" charset="0"/>
              </a:rPr>
              <a:t>Prolific sharing of queries on the Sierra list and IUG Forum </a:t>
            </a:r>
          </a:p>
          <a:p>
            <a:pPr lvl="1"/>
            <a:endParaRPr lang="en-US" sz="2400" dirty="0">
              <a:latin typeface="Cambria" panose="02040503050406030204" pitchFamily="18" charset="0"/>
            </a:endParaRPr>
          </a:p>
        </p:txBody>
      </p:sp>
    </p:spTree>
    <p:extLst>
      <p:ext uri="{BB962C8B-B14F-4D97-AF65-F5344CB8AC3E}">
        <p14:creationId xmlns:p14="http://schemas.microsoft.com/office/powerpoint/2010/main" val="76973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and </a:t>
            </a:r>
            <a:r>
              <a:rPr lang="en-US" dirty="0" err="1" smtClean="0">
                <a:latin typeface="Cambria" panose="02040503050406030204" pitchFamily="18" charset="0"/>
              </a:rPr>
              <a:t>pgAdmin</a:t>
            </a:r>
            <a:endParaRPr lang="en-US" dirty="0">
              <a:latin typeface="Cambria" panose="02040503050406030204" pitchFamily="18" charset="0"/>
            </a:endParaRPr>
          </a:p>
        </p:txBody>
      </p:sp>
      <p:sp>
        <p:nvSpPr>
          <p:cNvPr id="5" name="TextBox 4"/>
          <p:cNvSpPr txBox="1"/>
          <p:nvPr/>
        </p:nvSpPr>
        <p:spPr>
          <a:xfrm>
            <a:off x="587829" y="1799137"/>
            <a:ext cx="7912359" cy="3416320"/>
          </a:xfrm>
          <a:prstGeom prst="rect">
            <a:avLst/>
          </a:prstGeom>
          <a:noFill/>
        </p:spPr>
        <p:txBody>
          <a:bodyPr wrap="square" rtlCol="0">
            <a:spAutoFit/>
          </a:bodyPr>
          <a:lstStyle/>
          <a:p>
            <a:pPr lvl="1"/>
            <a:r>
              <a:rPr lang="en-US" sz="2400" dirty="0" smtClean="0">
                <a:latin typeface="Cambria" panose="02040503050406030204" pitchFamily="18" charset="0"/>
              </a:rPr>
              <a:t>Both listed on the PostgreSQL website (postgresql.org) list of Administration/Development Tools</a:t>
            </a:r>
          </a:p>
          <a:p>
            <a:pPr lvl="1"/>
            <a:endParaRPr lang="en-US" sz="2400" dirty="0">
              <a:latin typeface="Cambria" panose="02040503050406030204" pitchFamily="18" charset="0"/>
            </a:endParaRPr>
          </a:p>
          <a:p>
            <a:pPr lvl="1"/>
            <a:r>
              <a:rPr lang="en-US" sz="2400" dirty="0" smtClean="0">
                <a:latin typeface="Cambria" panose="02040503050406030204" pitchFamily="18" charset="0"/>
              </a:rPr>
              <a:t>Both provide a graphical administrative interface and SQL query tool</a:t>
            </a:r>
          </a:p>
          <a:p>
            <a:pPr lvl="1"/>
            <a:endParaRPr lang="en-US" sz="2400" dirty="0">
              <a:latin typeface="Cambria" panose="02040503050406030204" pitchFamily="18" charset="0"/>
            </a:endParaRPr>
          </a:p>
          <a:p>
            <a:pPr lvl="1"/>
            <a:r>
              <a:rPr lang="en-US" sz="2400" dirty="0" smtClean="0">
                <a:latin typeface="Cambria" panose="02040503050406030204" pitchFamily="18" charset="0"/>
              </a:rPr>
              <a:t>We chose </a:t>
            </a:r>
            <a:r>
              <a:rPr lang="en-US" sz="2400" dirty="0" err="1" smtClean="0">
                <a:latin typeface="Cambria" panose="02040503050406030204" pitchFamily="18" charset="0"/>
              </a:rPr>
              <a:t>Navicat</a:t>
            </a:r>
            <a:r>
              <a:rPr lang="en-US" sz="2400" dirty="0" smtClean="0">
                <a:latin typeface="Cambria" panose="02040503050406030204" pitchFamily="18" charset="0"/>
              </a:rPr>
              <a:t> for the user-friendly interface and the ability to share queries via the cloud option; this allows for easy collaboration among staff</a:t>
            </a:r>
            <a:endParaRPr lang="en-US" sz="2400" dirty="0">
              <a:latin typeface="Cambria" panose="02040503050406030204" pitchFamily="18" charset="0"/>
            </a:endParaRPr>
          </a:p>
        </p:txBody>
      </p:sp>
    </p:spTree>
    <p:extLst>
      <p:ext uri="{BB962C8B-B14F-4D97-AF65-F5344CB8AC3E}">
        <p14:creationId xmlns:p14="http://schemas.microsoft.com/office/powerpoint/2010/main" val="359565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Setup</a:t>
            </a:r>
            <a:endParaRPr lang="en-US" dirty="0">
              <a:latin typeface="Cambria" panose="02040503050406030204" pitchFamily="18" charset="0"/>
            </a:endParaRPr>
          </a:p>
        </p:txBody>
      </p:sp>
      <p:sp>
        <p:nvSpPr>
          <p:cNvPr id="5" name="TextBox 4"/>
          <p:cNvSpPr txBox="1"/>
          <p:nvPr/>
        </p:nvSpPr>
        <p:spPr>
          <a:xfrm>
            <a:off x="121298" y="1248631"/>
            <a:ext cx="8098970" cy="1938992"/>
          </a:xfrm>
          <a:prstGeom prst="rect">
            <a:avLst/>
          </a:prstGeom>
          <a:noFill/>
        </p:spPr>
        <p:txBody>
          <a:bodyPr wrap="square" rtlCol="0">
            <a:spAutoFit/>
          </a:bodyPr>
          <a:lstStyle/>
          <a:p>
            <a:pPr lvl="1"/>
            <a:r>
              <a:rPr lang="en-US" sz="2400" dirty="0" smtClean="0">
                <a:latin typeface="Cambria" panose="02040503050406030204" pitchFamily="18" charset="0"/>
              </a:rPr>
              <a:t>Follow the instructions in </a:t>
            </a:r>
            <a:r>
              <a:rPr lang="en-US" sz="2400" dirty="0">
                <a:latin typeface="Cambria" panose="02040503050406030204" pitchFamily="18" charset="0"/>
              </a:rPr>
              <a:t>the manual: Sierra Direct SQL Access &gt; Getting </a:t>
            </a:r>
            <a:r>
              <a:rPr lang="en-US" sz="2400" dirty="0" smtClean="0">
                <a:latin typeface="Cambria" panose="02040503050406030204" pitchFamily="18" charset="0"/>
              </a:rPr>
              <a:t>Started</a:t>
            </a:r>
          </a:p>
          <a:p>
            <a:pPr lvl="1"/>
            <a:endParaRPr lang="en-US" sz="2400" dirty="0">
              <a:latin typeface="Cambria" panose="02040503050406030204" pitchFamily="18" charset="0"/>
            </a:endParaRPr>
          </a:p>
          <a:p>
            <a:pPr marL="914400" lvl="1" indent="-457200">
              <a:buFont typeface="Arial" panose="020B0604020202020204" pitchFamily="34" charset="0"/>
              <a:buChar char="•"/>
            </a:pPr>
            <a:r>
              <a:rPr lang="en-US" sz="2400" dirty="0" smtClean="0">
                <a:latin typeface="Cambria" panose="02040503050406030204" pitchFamily="18" charset="0"/>
              </a:rPr>
              <a:t>In Sierra Admin, assign the user Sierra SQL Access under Applications</a:t>
            </a:r>
            <a:endParaRPr lang="en-US" sz="2400" dirty="0">
              <a:latin typeface="Cambria" panose="02040503050406030204" pitchFamily="18" charset="0"/>
            </a:endParaRPr>
          </a:p>
        </p:txBody>
      </p:sp>
      <p:pic>
        <p:nvPicPr>
          <p:cNvPr id="3" name="Picture 2"/>
          <p:cNvPicPr>
            <a:picLocks noChangeAspect="1"/>
          </p:cNvPicPr>
          <p:nvPr/>
        </p:nvPicPr>
        <p:blipFill rotWithShape="1">
          <a:blip r:embed="rId2"/>
          <a:srcRect b="9970"/>
          <a:stretch/>
        </p:blipFill>
        <p:spPr>
          <a:xfrm>
            <a:off x="1564141" y="3187624"/>
            <a:ext cx="5779051" cy="2839854"/>
          </a:xfrm>
          <a:prstGeom prst="rect">
            <a:avLst/>
          </a:prstGeom>
          <a:ln>
            <a:solidFill>
              <a:schemeClr val="bg1">
                <a:lumMod val="65000"/>
              </a:schemeClr>
            </a:solidFill>
          </a:ln>
        </p:spPr>
      </p:pic>
      <p:cxnSp>
        <p:nvCxnSpPr>
          <p:cNvPr id="6" name="Straight Arrow Connector 5"/>
          <p:cNvCxnSpPr/>
          <p:nvPr/>
        </p:nvCxnSpPr>
        <p:spPr>
          <a:xfrm>
            <a:off x="979714" y="5868955"/>
            <a:ext cx="92373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66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Setup</a:t>
            </a:r>
            <a:endParaRPr lang="en-US" dirty="0">
              <a:latin typeface="Cambria" panose="02040503050406030204" pitchFamily="18" charset="0"/>
            </a:endParaRPr>
          </a:p>
        </p:txBody>
      </p:sp>
      <p:sp>
        <p:nvSpPr>
          <p:cNvPr id="5" name="TextBox 4"/>
          <p:cNvSpPr txBox="1"/>
          <p:nvPr/>
        </p:nvSpPr>
        <p:spPr>
          <a:xfrm>
            <a:off x="121298" y="1248631"/>
            <a:ext cx="3937518" cy="4154984"/>
          </a:xfrm>
          <a:prstGeom prst="rect">
            <a:avLst/>
          </a:prstGeom>
          <a:noFill/>
        </p:spPr>
        <p:txBody>
          <a:bodyPr wrap="square" rtlCol="0">
            <a:spAutoFit/>
          </a:bodyPr>
          <a:lstStyle/>
          <a:p>
            <a:pPr lvl="1"/>
            <a:r>
              <a:rPr lang="en-US" sz="2400" dirty="0" smtClean="0">
                <a:latin typeface="Cambria" panose="02040503050406030204" pitchFamily="18" charset="0"/>
              </a:rPr>
              <a:t>Create a Connection within </a:t>
            </a:r>
            <a:r>
              <a:rPr lang="en-US" sz="2400" dirty="0" err="1" smtClean="0">
                <a:latin typeface="Cambria" panose="02040503050406030204" pitchFamily="18" charset="0"/>
              </a:rPr>
              <a:t>Navicat</a:t>
            </a:r>
            <a:endParaRPr lang="en-US" sz="2400" dirty="0">
              <a:latin typeface="Cambria" panose="02040503050406030204" pitchFamily="18" charset="0"/>
            </a:endParaRPr>
          </a:p>
          <a:p>
            <a:pPr marL="800100" lvl="1" indent="-342900">
              <a:buFont typeface="Arial" panose="020B0604020202020204" pitchFamily="34" charset="0"/>
              <a:buChar char="•"/>
            </a:pPr>
            <a:r>
              <a:rPr lang="en-US" sz="2400" dirty="0" smtClean="0">
                <a:latin typeface="Cambria" panose="02040503050406030204" pitchFamily="18" charset="0"/>
              </a:rPr>
              <a:t>Verify that port 1032 is open between your computer and the database server</a:t>
            </a:r>
          </a:p>
          <a:p>
            <a:pPr marL="800100" lvl="1" indent="-342900">
              <a:buFont typeface="Arial" panose="020B0604020202020204" pitchFamily="34" charset="0"/>
              <a:buChar char="•"/>
            </a:pPr>
            <a:r>
              <a:rPr lang="en-US" sz="2400" dirty="0" smtClean="0">
                <a:latin typeface="Cambria" panose="02040503050406030204" pitchFamily="18" charset="0"/>
              </a:rPr>
              <a:t>Check the Troubleshooting page in the manual for additional information</a:t>
            </a:r>
          </a:p>
          <a:p>
            <a:pPr lvl="1"/>
            <a:endParaRPr lang="en-US" sz="2400"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4317352" y="645659"/>
            <a:ext cx="4705350" cy="5305425"/>
          </a:xfrm>
          <a:prstGeom prst="rect">
            <a:avLst/>
          </a:prstGeom>
        </p:spPr>
      </p:pic>
    </p:spTree>
    <p:extLst>
      <p:ext uri="{BB962C8B-B14F-4D97-AF65-F5344CB8AC3E}">
        <p14:creationId xmlns:p14="http://schemas.microsoft.com/office/powerpoint/2010/main" val="302597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anose="02040503050406030204" pitchFamily="18" charset="0"/>
              </a:rPr>
              <a:t>Navicat</a:t>
            </a:r>
            <a:r>
              <a:rPr lang="en-US" dirty="0" smtClean="0">
                <a:latin typeface="Cambria" panose="02040503050406030204" pitchFamily="18" charset="0"/>
              </a:rPr>
              <a:t> – Sierra Views</a:t>
            </a:r>
            <a:endParaRPr lang="en-US" dirty="0">
              <a:latin typeface="Cambria" panose="02040503050406030204" pitchFamily="18" charset="0"/>
            </a:endParaRPr>
          </a:p>
        </p:txBody>
      </p:sp>
      <p:sp>
        <p:nvSpPr>
          <p:cNvPr id="5" name="TextBox 4"/>
          <p:cNvSpPr txBox="1"/>
          <p:nvPr/>
        </p:nvSpPr>
        <p:spPr>
          <a:xfrm>
            <a:off x="121298" y="1472566"/>
            <a:ext cx="2948474" cy="830997"/>
          </a:xfrm>
          <a:prstGeom prst="rect">
            <a:avLst/>
          </a:prstGeom>
          <a:noFill/>
        </p:spPr>
        <p:txBody>
          <a:bodyPr wrap="square" rtlCol="0">
            <a:spAutoFit/>
          </a:bodyPr>
          <a:lstStyle/>
          <a:p>
            <a:pPr lvl="1">
              <a:spcAft>
                <a:spcPts val="1200"/>
              </a:spcAft>
            </a:pPr>
            <a:r>
              <a:rPr lang="en-US" sz="2400" dirty="0" smtClean="0">
                <a:latin typeface="Cambria" panose="02040503050406030204" pitchFamily="18" charset="0"/>
              </a:rPr>
              <a:t>Browse the Sierra Views:</a:t>
            </a:r>
            <a:endParaRPr lang="en-US" dirty="0">
              <a:latin typeface="Cambria" panose="02040503050406030204" pitchFamily="18" charset="0"/>
            </a:endParaRPr>
          </a:p>
        </p:txBody>
      </p:sp>
      <p:pic>
        <p:nvPicPr>
          <p:cNvPr id="3" name="Picture 2"/>
          <p:cNvPicPr>
            <a:picLocks noChangeAspect="1"/>
          </p:cNvPicPr>
          <p:nvPr/>
        </p:nvPicPr>
        <p:blipFill rotWithShape="1">
          <a:blip r:embed="rId2"/>
          <a:srcRect l="418" r="17820"/>
          <a:stretch/>
        </p:blipFill>
        <p:spPr>
          <a:xfrm>
            <a:off x="2971799" y="1200107"/>
            <a:ext cx="5715001" cy="4855666"/>
          </a:xfrm>
          <a:prstGeom prst="rect">
            <a:avLst/>
          </a:prstGeom>
          <a:ln>
            <a:solidFill>
              <a:schemeClr val="bg1">
                <a:lumMod val="75000"/>
              </a:schemeClr>
            </a:solidFill>
          </a:ln>
        </p:spPr>
      </p:pic>
    </p:spTree>
    <p:extLst>
      <p:ext uri="{BB962C8B-B14F-4D97-AF65-F5344CB8AC3E}">
        <p14:creationId xmlns:p14="http://schemas.microsoft.com/office/powerpoint/2010/main" val="332926828"/>
      </p:ext>
    </p:extLst>
  </p:cSld>
  <p:clrMapOvr>
    <a:masterClrMapping/>
  </p:clrMapOvr>
</p:sld>
</file>

<file path=ppt/theme/theme1.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1230</TotalTime>
  <Words>1149</Words>
  <Application>Microsoft Office PowerPoint</Application>
  <PresentationFormat>On-screen Show (4:3)</PresentationFormat>
  <Paragraphs>186</Paragraphs>
  <Slides>33</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33</vt:i4>
      </vt:variant>
    </vt:vector>
  </HeadingPairs>
  <TitlesOfParts>
    <vt:vector size="44" baseType="lpstr">
      <vt:lpstr>Arial</vt:lpstr>
      <vt:lpstr>Calibri</vt:lpstr>
      <vt:lpstr>Cambria</vt:lpstr>
      <vt:lpstr>Courier New</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Building an SQL Query Repository</vt:lpstr>
      <vt:lpstr>Goals</vt:lpstr>
      <vt:lpstr>Reality</vt:lpstr>
      <vt:lpstr>First Steps</vt:lpstr>
      <vt:lpstr>Catalysts</vt:lpstr>
      <vt:lpstr>Navicat and pgAdmin</vt:lpstr>
      <vt:lpstr>Navicat Setup</vt:lpstr>
      <vt:lpstr>Navicat Setup</vt:lpstr>
      <vt:lpstr>Navicat – Sierra Views</vt:lpstr>
      <vt:lpstr>Navicat – Sierra Views</vt:lpstr>
      <vt:lpstr>Navicat – Sierra Views</vt:lpstr>
      <vt:lpstr>Navicat – Queries</vt:lpstr>
      <vt:lpstr>Navicat – Queries</vt:lpstr>
      <vt:lpstr>Navicat – Queries</vt:lpstr>
      <vt:lpstr>Navicat – Queries</vt:lpstr>
      <vt:lpstr>Navicat – Queries</vt:lpstr>
      <vt:lpstr>Collecting Queries</vt:lpstr>
      <vt:lpstr>Collecting Queries</vt:lpstr>
      <vt:lpstr>Customizing Queries</vt:lpstr>
      <vt:lpstr>Customizing Queries</vt:lpstr>
      <vt:lpstr>So Much Work . . . So Little Time</vt:lpstr>
      <vt:lpstr>Example: User Permissions</vt:lpstr>
      <vt:lpstr>Example: User Permissions</vt:lpstr>
      <vt:lpstr>Example: WebPac Reading History</vt:lpstr>
      <vt:lpstr>Example: Printers by User Login</vt:lpstr>
      <vt:lpstr>Example: Printers by User Login</vt:lpstr>
      <vt:lpstr>Example: Fines Purged</vt:lpstr>
      <vt:lpstr>Example: Fines Purged</vt:lpstr>
      <vt:lpstr>Example: Fines Purged</vt:lpstr>
      <vt:lpstr>Example: Patron Fines by Home Library</vt:lpstr>
      <vt:lpstr>Example: Patron Fines by Home Library</vt:lpstr>
      <vt:lpstr>Next Steps</vt:lpstr>
      <vt:lpstr>Questions?</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Earnest</dc:creator>
  <cp:lastModifiedBy>Duncan, Leigh Ann</cp:lastModifiedBy>
  <cp:revision>101</cp:revision>
  <dcterms:created xsi:type="dcterms:W3CDTF">2016-09-27T14:33:50Z</dcterms:created>
  <dcterms:modified xsi:type="dcterms:W3CDTF">2017-09-21T12:32:33Z</dcterms:modified>
</cp:coreProperties>
</file>